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5"/>
  </p:notesMasterIdLst>
  <p:handoutMasterIdLst>
    <p:handoutMasterId r:id="rId56"/>
  </p:handoutMasterIdLst>
  <p:sldIdLst>
    <p:sldId id="256" r:id="rId5"/>
    <p:sldId id="266" r:id="rId6"/>
    <p:sldId id="267" r:id="rId7"/>
    <p:sldId id="268" r:id="rId8"/>
    <p:sldId id="269" r:id="rId9"/>
    <p:sldId id="270" r:id="rId10"/>
    <p:sldId id="271" r:id="rId11"/>
    <p:sldId id="290" r:id="rId12"/>
    <p:sldId id="272" r:id="rId13"/>
    <p:sldId id="273" r:id="rId14"/>
    <p:sldId id="274" r:id="rId15"/>
    <p:sldId id="275" r:id="rId16"/>
    <p:sldId id="276" r:id="rId17"/>
    <p:sldId id="291" r:id="rId18"/>
    <p:sldId id="277" r:id="rId19"/>
    <p:sldId id="278" r:id="rId20"/>
    <p:sldId id="279" r:id="rId21"/>
    <p:sldId id="280" r:id="rId22"/>
    <p:sldId id="3911" r:id="rId23"/>
    <p:sldId id="282" r:id="rId24"/>
    <p:sldId id="292" r:id="rId25"/>
    <p:sldId id="284" r:id="rId26"/>
    <p:sldId id="285" r:id="rId27"/>
    <p:sldId id="286" r:id="rId28"/>
    <p:sldId id="287" r:id="rId29"/>
    <p:sldId id="288" r:id="rId30"/>
    <p:sldId id="289" r:id="rId31"/>
    <p:sldId id="293" r:id="rId32"/>
    <p:sldId id="294" r:id="rId33"/>
    <p:sldId id="3905" r:id="rId34"/>
    <p:sldId id="296" r:id="rId35"/>
    <p:sldId id="3907" r:id="rId36"/>
    <p:sldId id="297" r:id="rId37"/>
    <p:sldId id="3908" r:id="rId38"/>
    <p:sldId id="3906" r:id="rId39"/>
    <p:sldId id="298" r:id="rId40"/>
    <p:sldId id="299" r:id="rId41"/>
    <p:sldId id="300" r:id="rId42"/>
    <p:sldId id="301" r:id="rId43"/>
    <p:sldId id="302" r:id="rId44"/>
    <p:sldId id="303" r:id="rId45"/>
    <p:sldId id="304" r:id="rId46"/>
    <p:sldId id="305" r:id="rId47"/>
    <p:sldId id="3909" r:id="rId48"/>
    <p:sldId id="306" r:id="rId49"/>
    <p:sldId id="307" r:id="rId50"/>
    <p:sldId id="308" r:id="rId51"/>
    <p:sldId id="3910" r:id="rId52"/>
    <p:sldId id="310"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590" y="102"/>
      </p:cViewPr>
      <p:guideLst/>
    </p:cSldViewPr>
  </p:slideViewPr>
  <p:notesTextViewPr>
    <p:cViewPr>
      <p:scale>
        <a:sx n="3" d="2"/>
        <a:sy n="3" d="2"/>
      </p:scale>
      <p:origin x="0" y="0"/>
    </p:cViewPr>
  </p:notesTextViewPr>
  <p:notesViewPr>
    <p:cSldViewPr snapToGrid="0">
      <p:cViewPr varScale="1">
        <p:scale>
          <a:sx n="84" d="100"/>
          <a:sy n="84"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2000"/>
              <a:t>Non-Asylum</a:t>
            </a:r>
            <a:r>
              <a:rPr lang="en-IE" sz="2000" baseline="0"/>
              <a:t> Judicial Reviews Initiated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87465271660319E-2"/>
          <c:y val="0.12790508097934841"/>
          <c:w val="0.89763481372057408"/>
          <c:h val="0.67857893573238548"/>
        </c:manualLayout>
      </c:layout>
      <c:barChart>
        <c:barDir val="col"/>
        <c:grouping val="clustered"/>
        <c:varyColors val="0"/>
        <c:ser>
          <c:idx val="0"/>
          <c:order val="0"/>
          <c:tx>
            <c:strRef>
              <c:f>'Clean Data 2'!$B$1</c:f>
              <c:strCache>
                <c:ptCount val="1"/>
                <c:pt idx="0">
                  <c:v>Total Non-Asylum JRs</c:v>
                </c:pt>
              </c:strCache>
            </c:strRef>
          </c:tx>
          <c:spPr>
            <a:solidFill>
              <a:schemeClr val="accent1"/>
            </a:solidFill>
            <a:ln>
              <a:noFill/>
            </a:ln>
            <a:effectLst/>
          </c:spPr>
          <c:invertIfNegative val="0"/>
          <c:cat>
            <c:numRef>
              <c:f>'Clean Data 2'!$A$2:$A$27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 Data 2'!$B$2:$B$27</c:f>
              <c:numCache>
                <c:formatCode>General</c:formatCode>
                <c:ptCount val="26"/>
                <c:pt idx="0">
                  <c:v>557</c:v>
                </c:pt>
                <c:pt idx="1">
                  <c:v>586</c:v>
                </c:pt>
                <c:pt idx="2">
                  <c:v>668</c:v>
                </c:pt>
                <c:pt idx="3">
                  <c:v>643</c:v>
                </c:pt>
                <c:pt idx="4">
                  <c:v>632</c:v>
                </c:pt>
                <c:pt idx="5">
                  <c:v>660</c:v>
                </c:pt>
                <c:pt idx="6">
                  <c:v>626</c:v>
                </c:pt>
                <c:pt idx="7">
                  <c:v>680</c:v>
                </c:pt>
                <c:pt idx="8">
                  <c:v>601</c:v>
                </c:pt>
                <c:pt idx="9">
                  <c:v>565</c:v>
                </c:pt>
                <c:pt idx="10">
                  <c:v>654</c:v>
                </c:pt>
                <c:pt idx="11">
                  <c:v>513</c:v>
                </c:pt>
                <c:pt idx="12">
                  <c:v>611</c:v>
                </c:pt>
                <c:pt idx="13">
                  <c:v>571</c:v>
                </c:pt>
                <c:pt idx="14">
                  <c:v>589</c:v>
                </c:pt>
                <c:pt idx="15">
                  <c:v>544</c:v>
                </c:pt>
                <c:pt idx="16">
                  <c:v>489</c:v>
                </c:pt>
                <c:pt idx="17">
                  <c:v>480</c:v>
                </c:pt>
                <c:pt idx="18">
                  <c:v>524</c:v>
                </c:pt>
                <c:pt idx="19">
                  <c:v>499</c:v>
                </c:pt>
                <c:pt idx="20">
                  <c:v>590</c:v>
                </c:pt>
                <c:pt idx="21">
                  <c:v>614</c:v>
                </c:pt>
                <c:pt idx="22">
                  <c:v>572</c:v>
                </c:pt>
                <c:pt idx="23">
                  <c:v>627</c:v>
                </c:pt>
                <c:pt idx="24">
                  <c:v>784</c:v>
                </c:pt>
                <c:pt idx="25">
                  <c:v>503</c:v>
                </c:pt>
              </c:numCache>
            </c:numRef>
          </c:val>
          <c:extLst>
            <c:ext xmlns:c16="http://schemas.microsoft.com/office/drawing/2014/chart" uri="{C3380CC4-5D6E-409C-BE32-E72D297353CC}">
              <c16:uniqueId val="{00000000-A3F3-4D97-B55D-5AAB8C7534F1}"/>
            </c:ext>
          </c:extLst>
        </c:ser>
        <c:ser>
          <c:idx val="1"/>
          <c:order val="1"/>
          <c:tx>
            <c:strRef>
              <c:f>'Clean Data 2'!$C$1</c:f>
              <c:strCache>
                <c:ptCount val="1"/>
                <c:pt idx="0">
                  <c:v>ABP JRs</c:v>
                </c:pt>
              </c:strCache>
            </c:strRef>
          </c:tx>
          <c:spPr>
            <a:solidFill>
              <a:schemeClr val="accent2"/>
            </a:solidFill>
            <a:ln>
              <a:noFill/>
            </a:ln>
            <a:effectLst/>
          </c:spPr>
          <c:invertIfNegative val="0"/>
          <c:cat>
            <c:numRef>
              <c:f>'Clean Data 2'!$A$2:$A$27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 Data 2'!$C$2:$C$27</c:f>
              <c:numCache>
                <c:formatCode>General</c:formatCode>
                <c:ptCount val="26"/>
                <c:pt idx="0">
                  <c:v>22</c:v>
                </c:pt>
                <c:pt idx="1">
                  <c:v>19</c:v>
                </c:pt>
                <c:pt idx="2">
                  <c:v>29</c:v>
                </c:pt>
                <c:pt idx="3">
                  <c:v>30</c:v>
                </c:pt>
                <c:pt idx="4">
                  <c:v>30</c:v>
                </c:pt>
                <c:pt idx="5">
                  <c:v>33</c:v>
                </c:pt>
                <c:pt idx="6">
                  <c:v>22</c:v>
                </c:pt>
                <c:pt idx="7">
                  <c:v>28</c:v>
                </c:pt>
                <c:pt idx="8">
                  <c:v>41</c:v>
                </c:pt>
                <c:pt idx="9">
                  <c:v>15</c:v>
                </c:pt>
                <c:pt idx="10">
                  <c:v>12</c:v>
                </c:pt>
                <c:pt idx="11">
                  <c:v>20</c:v>
                </c:pt>
                <c:pt idx="12">
                  <c:v>13</c:v>
                </c:pt>
                <c:pt idx="13">
                  <c:v>33</c:v>
                </c:pt>
                <c:pt idx="14">
                  <c:v>41</c:v>
                </c:pt>
                <c:pt idx="15">
                  <c:v>30</c:v>
                </c:pt>
                <c:pt idx="16">
                  <c:v>49</c:v>
                </c:pt>
                <c:pt idx="17">
                  <c:v>38</c:v>
                </c:pt>
                <c:pt idx="18">
                  <c:v>43</c:v>
                </c:pt>
                <c:pt idx="19">
                  <c:v>52</c:v>
                </c:pt>
                <c:pt idx="20">
                  <c:v>89</c:v>
                </c:pt>
                <c:pt idx="21">
                  <c:v>96</c:v>
                </c:pt>
                <c:pt idx="22">
                  <c:v>97</c:v>
                </c:pt>
                <c:pt idx="23">
                  <c:v>93</c:v>
                </c:pt>
                <c:pt idx="24">
                  <c:v>148</c:v>
                </c:pt>
                <c:pt idx="25">
                  <c:v>88</c:v>
                </c:pt>
              </c:numCache>
            </c:numRef>
          </c:val>
          <c:extLst>
            <c:ext xmlns:c16="http://schemas.microsoft.com/office/drawing/2014/chart" uri="{C3380CC4-5D6E-409C-BE32-E72D297353CC}">
              <c16:uniqueId val="{00000001-A3F3-4D97-B55D-5AAB8C7534F1}"/>
            </c:ext>
          </c:extLst>
        </c:ser>
        <c:dLbls>
          <c:showLegendKey val="0"/>
          <c:showVal val="0"/>
          <c:showCatName val="0"/>
          <c:showSerName val="0"/>
          <c:showPercent val="0"/>
          <c:showBubbleSize val="0"/>
        </c:dLbls>
        <c:gapWidth val="219"/>
        <c:overlap val="-27"/>
        <c:axId val="521961999"/>
        <c:axId val="521964879"/>
      </c:barChart>
      <c:catAx>
        <c:axId val="5219619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Source: High Court Search adjusted for non-issued proceedings. 2025 figures to 26</a:t>
                </a:r>
                <a:r>
                  <a:rPr lang="en-IE" baseline="0"/>
                  <a:t> </a:t>
                </a:r>
                <a:r>
                  <a:rPr lang="en-IE"/>
                  <a:t>June 2025</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964879"/>
        <c:crosses val="autoZero"/>
        <c:auto val="1"/>
        <c:lblAlgn val="ctr"/>
        <c:lblOffset val="100"/>
        <c:noMultiLvlLbl val="0"/>
      </c:catAx>
      <c:valAx>
        <c:axId val="521964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a:t>Number of Judicial Review Actions Initiated from High Court</a:t>
                </a:r>
                <a:r>
                  <a:rPr lang="en-US" sz="900" baseline="0"/>
                  <a:t> Central Office</a:t>
                </a:r>
              </a:p>
            </c:rich>
          </c:tx>
          <c:layout>
            <c:manualLayout>
              <c:xMode val="edge"/>
              <c:yMode val="edge"/>
              <c:x val="1.6729401923881223E-2"/>
              <c:y val="0.100679564975018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96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of Competitions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General</c:formatCode>
                <c:ptCount val="4"/>
                <c:pt idx="0">
                  <c:v>6</c:v>
                </c:pt>
                <c:pt idx="1">
                  <c:v>17</c:v>
                </c:pt>
                <c:pt idx="2">
                  <c:v>8</c:v>
                </c:pt>
                <c:pt idx="3">
                  <c:v>8</c:v>
                </c:pt>
              </c:numCache>
            </c:numRef>
          </c:val>
          <c:extLst>
            <c:ext xmlns:c16="http://schemas.microsoft.com/office/drawing/2014/chart" uri="{C3380CC4-5D6E-409C-BE32-E72D297353CC}">
              <c16:uniqueId val="{00000000-E5B1-4D49-A430-E4C4CA3E4B5C}"/>
            </c:ext>
          </c:extLst>
        </c:ser>
        <c:dLbls>
          <c:dLblPos val="inEnd"/>
          <c:showLegendKey val="0"/>
          <c:showVal val="1"/>
          <c:showCatName val="0"/>
          <c:showSerName val="0"/>
          <c:showPercent val="0"/>
          <c:showBubbleSize val="0"/>
        </c:dLbls>
        <c:gapWidth val="41"/>
        <c:axId val="744171832"/>
        <c:axId val="744168232"/>
      </c:barChart>
      <c:catAx>
        <c:axId val="744171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744168232"/>
        <c:crosses val="autoZero"/>
        <c:auto val="1"/>
        <c:lblAlgn val="ctr"/>
        <c:lblOffset val="100"/>
        <c:noMultiLvlLbl val="0"/>
      </c:catAx>
      <c:valAx>
        <c:axId val="744168232"/>
        <c:scaling>
          <c:orientation val="minMax"/>
        </c:scaling>
        <c:delete val="1"/>
        <c:axPos val="l"/>
        <c:numFmt formatCode="General" sourceLinked="1"/>
        <c:majorTickMark val="none"/>
        <c:minorTickMark val="none"/>
        <c:tickLblPos val="nextTo"/>
        <c:crossAx val="744171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[Book2]Sheet1!PivotTable29</c:name>
    <c:fmtId val="-1"/>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No. of Starters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Sheet1!$M$9</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Sheet1!$L$10:$L$14</c:f>
              <c:strCache>
                <c:ptCount val="4"/>
                <c:pt idx="0">
                  <c:v>2022</c:v>
                </c:pt>
                <c:pt idx="1">
                  <c:v>2023</c:v>
                </c:pt>
                <c:pt idx="2">
                  <c:v>2024</c:v>
                </c:pt>
                <c:pt idx="3">
                  <c:v>2025</c:v>
                </c:pt>
              </c:strCache>
            </c:strRef>
          </c:cat>
          <c:val>
            <c:numRef>
              <c:f>Sheet1!$M$10:$M$14</c:f>
              <c:numCache>
                <c:formatCode>General</c:formatCode>
                <c:ptCount val="4"/>
                <c:pt idx="0">
                  <c:v>11</c:v>
                </c:pt>
                <c:pt idx="1">
                  <c:v>53</c:v>
                </c:pt>
                <c:pt idx="2">
                  <c:v>46</c:v>
                </c:pt>
                <c:pt idx="3">
                  <c:v>21</c:v>
                </c:pt>
              </c:numCache>
            </c:numRef>
          </c:val>
          <c:extLst>
            <c:ext xmlns:c16="http://schemas.microsoft.com/office/drawing/2014/chart" uri="{C3380CC4-5D6E-409C-BE32-E72D297353CC}">
              <c16:uniqueId val="{00000000-2BC2-4D98-BBEF-1C289B93D142}"/>
            </c:ext>
          </c:extLst>
        </c:ser>
        <c:dLbls>
          <c:dLblPos val="inEnd"/>
          <c:showLegendKey val="0"/>
          <c:showVal val="1"/>
          <c:showCatName val="0"/>
          <c:showSerName val="0"/>
          <c:showPercent val="0"/>
          <c:showBubbleSize val="0"/>
        </c:dLbls>
        <c:gapWidth val="65"/>
        <c:axId val="409875264"/>
        <c:axId val="409871664"/>
      </c:barChart>
      <c:catAx>
        <c:axId val="409875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09871664"/>
        <c:crosses val="autoZero"/>
        <c:auto val="1"/>
        <c:lblAlgn val="ctr"/>
        <c:lblOffset val="100"/>
        <c:noMultiLvlLbl val="0"/>
      </c:catAx>
      <c:valAx>
        <c:axId val="4098716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987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ECC36C-1886-167D-0434-18F6A43F0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70DF8FA6-79EC-AD7F-C095-AFBF2F4279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C2038F-B826-42BE-9208-214BE942CAB1}" type="datetimeFigureOut">
              <a:rPr lang="en-IE" smtClean="0"/>
              <a:t>02/07/2025</a:t>
            </a:fld>
            <a:endParaRPr lang="en-IE"/>
          </a:p>
        </p:txBody>
      </p:sp>
      <p:sp>
        <p:nvSpPr>
          <p:cNvPr id="4" name="Footer Placeholder 3">
            <a:extLst>
              <a:ext uri="{FF2B5EF4-FFF2-40B4-BE49-F238E27FC236}">
                <a16:creationId xmlns:a16="http://schemas.microsoft.com/office/drawing/2014/main" id="{9EC4440F-5A9E-9145-508C-923854494E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68D5B682-515D-F671-D718-46F8E47B8D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BEE4EC-3702-4313-8492-5D4942505D8F}" type="slidenum">
              <a:rPr lang="en-IE" smtClean="0"/>
              <a:t>‹#›</a:t>
            </a:fld>
            <a:endParaRPr lang="en-IE"/>
          </a:p>
        </p:txBody>
      </p:sp>
    </p:spTree>
    <p:extLst>
      <p:ext uri="{BB962C8B-B14F-4D97-AF65-F5344CB8AC3E}">
        <p14:creationId xmlns:p14="http://schemas.microsoft.com/office/powerpoint/2010/main" val="2338401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2984B-C572-4485-839B-2F92FBC51F2F}" type="datetimeFigureOut">
              <a:rPr lang="en-IE" smtClean="0"/>
              <a:t>02/07/2025</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072AF-3131-4843-9256-E5C0C04BBC32}" type="slidenum">
              <a:rPr lang="en-IE" smtClean="0"/>
              <a:t>‹#›</a:t>
            </a:fld>
            <a:endParaRPr lang="en-IE"/>
          </a:p>
        </p:txBody>
      </p:sp>
    </p:spTree>
    <p:extLst>
      <p:ext uri="{BB962C8B-B14F-4D97-AF65-F5344CB8AC3E}">
        <p14:creationId xmlns:p14="http://schemas.microsoft.com/office/powerpoint/2010/main" val="360831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68000" y="3518351"/>
            <a:ext cx="5220000" cy="936000"/>
          </a:xfrm>
        </p:spPr>
        <p:txBody>
          <a:bodyPr anchor="t">
            <a:normAutofit/>
          </a:bodyPr>
          <a:lstStyle>
            <a:lvl1pPr algn="l">
              <a:lnSpc>
                <a:spcPts val="3600"/>
              </a:lnSpc>
              <a:defRPr sz="3000">
                <a:solidFill>
                  <a:schemeClr val="tx1"/>
                </a:solidFill>
              </a:defRPr>
            </a:lvl1pPr>
          </a:lstStyle>
          <a:p>
            <a:r>
              <a:rPr lang="en-US"/>
              <a:t>Click to edit Master title style</a:t>
            </a:r>
            <a:endParaRPr lang="en-IE" dirty="0"/>
          </a:p>
        </p:txBody>
      </p:sp>
      <p:sp>
        <p:nvSpPr>
          <p:cNvPr id="3" name="Subtitle 2"/>
          <p:cNvSpPr>
            <a:spLocks noGrp="1"/>
          </p:cNvSpPr>
          <p:nvPr>
            <p:ph type="subTitle" idx="1"/>
          </p:nvPr>
        </p:nvSpPr>
        <p:spPr>
          <a:xfrm>
            <a:off x="3168000" y="4526351"/>
            <a:ext cx="5220000" cy="1368000"/>
          </a:xfrm>
        </p:spPr>
        <p:txBody>
          <a:bodyPr>
            <a:normAutofit/>
          </a:bodyPr>
          <a:lstStyle>
            <a:lvl1pPr marL="0" indent="0" algn="l">
              <a:lnSpc>
                <a:spcPts val="3300"/>
              </a:lnSpc>
              <a:spcAft>
                <a:spcPts val="0"/>
              </a:spcAft>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Tree>
    <p:extLst>
      <p:ext uri="{BB962C8B-B14F-4D97-AF65-F5344CB8AC3E}">
        <p14:creationId xmlns:p14="http://schemas.microsoft.com/office/powerpoint/2010/main" val="320936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just bottom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F42DF-FCED-9CD9-C027-E89A3DB660B1}"/>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5" name="Text Placeholder 7">
            <a:extLst>
              <a:ext uri="{FF2B5EF4-FFF2-40B4-BE49-F238E27FC236}">
                <a16:creationId xmlns:a16="http://schemas.microsoft.com/office/drawing/2014/main" id="{D3904D37-DE1D-4BE9-CF7E-53B3C98AC131}"/>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318743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Section heading tem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28000" y="2880000"/>
            <a:ext cx="5347600" cy="1057000"/>
          </a:xfrm>
        </p:spPr>
        <p:txBody>
          <a:bodyPr>
            <a:normAutofit/>
          </a:bodyPr>
          <a:lstStyle>
            <a:lvl1pPr marL="0" indent="0">
              <a:lnSpc>
                <a:spcPts val="3600"/>
              </a:lnSpc>
              <a:buNone/>
              <a:defRPr sz="3000" b="1">
                <a:solidFill>
                  <a:schemeClr val="tx1"/>
                </a:solidFill>
              </a:defRPr>
            </a:lvl1pPr>
          </a:lstStyle>
          <a:p>
            <a:pPr lvl="0"/>
            <a:r>
              <a:rPr lang="en-US" dirty="0"/>
              <a:t>Click to edit Master Section Divider Heading style</a:t>
            </a:r>
          </a:p>
        </p:txBody>
      </p:sp>
      <p:sp>
        <p:nvSpPr>
          <p:cNvPr id="8" name="Text Placeholder 7"/>
          <p:cNvSpPr>
            <a:spLocks noGrp="1"/>
          </p:cNvSpPr>
          <p:nvPr>
            <p:ph type="body" sz="quarter" idx="11"/>
          </p:nvPr>
        </p:nvSpPr>
        <p:spPr>
          <a:xfrm>
            <a:off x="2627314" y="4021140"/>
            <a:ext cx="5348287" cy="1254125"/>
          </a:xfrm>
        </p:spPr>
        <p:txBody>
          <a:bodyPr>
            <a:normAutofit/>
          </a:bodyPr>
          <a:lstStyle>
            <a:lvl1pPr marL="0" indent="0">
              <a:lnSpc>
                <a:spcPts val="3300"/>
              </a:lnSpc>
              <a:buNone/>
              <a:defRPr sz="2400">
                <a:solidFill>
                  <a:schemeClr val="tx1"/>
                </a:solidFill>
              </a:defRPr>
            </a:lvl1pPr>
            <a:lvl2pPr marL="324000" indent="0">
              <a:buNone/>
              <a:defRPr/>
            </a:lvl2pPr>
            <a:lvl3pPr marL="648000" indent="0">
              <a:buNone/>
              <a:defRPr/>
            </a:lvl3pPr>
            <a:lvl4pPr marL="1200150" indent="0">
              <a:buNone/>
              <a:defRPr/>
            </a:lvl4pPr>
            <a:lvl5pPr marL="1543050" indent="0">
              <a:buNone/>
              <a:defRPr/>
            </a:lvl5pPr>
          </a:lstStyle>
          <a:p>
            <a:pPr lvl="0"/>
            <a:r>
              <a:rPr lang="en-US"/>
              <a:t>Click to edit Master text styles</a:t>
            </a:r>
          </a:p>
        </p:txBody>
      </p:sp>
      <p:pic>
        <p:nvPicPr>
          <p:cNvPr id="5" name="Picture 4" descr="A logo with a letter and a square with a square with a square with a square with a square with a square with a square with a square with a square with a square with a square with&#10;&#10;AI-generated content may be incorrect.">
            <a:extLst>
              <a:ext uri="{FF2B5EF4-FFF2-40B4-BE49-F238E27FC236}">
                <a16:creationId xmlns:a16="http://schemas.microsoft.com/office/drawing/2014/main" id="{98255F97-79BD-7B5B-C555-E0B8A1938E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5660" t="23852" r="14151" b="23852"/>
          <a:stretch/>
        </p:blipFill>
        <p:spPr>
          <a:xfrm>
            <a:off x="6478439" y="250166"/>
            <a:ext cx="2165827" cy="1080000"/>
          </a:xfrm>
          <a:prstGeom prst="rect">
            <a:avLst/>
          </a:prstGeom>
        </p:spPr>
      </p:pic>
    </p:spTree>
    <p:extLst>
      <p:ext uri="{BB962C8B-B14F-4D97-AF65-F5344CB8AC3E}">
        <p14:creationId xmlns:p14="http://schemas.microsoft.com/office/powerpoint/2010/main" val="340520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3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Landscape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980000"/>
            <a:ext cx="7380000" cy="1440000"/>
          </a:xfrm>
        </p:spPr>
        <p:txBody>
          <a:bodyPr/>
          <a:lstStyle/>
          <a:p>
            <a:pPr lvl="0"/>
            <a:r>
              <a:rPr lang="en-US"/>
              <a:t>Click to edit Master text styles</a:t>
            </a:r>
          </a:p>
        </p:txBody>
      </p:sp>
      <p:sp>
        <p:nvSpPr>
          <p:cNvPr id="10" name="Picture Placeholder 9"/>
          <p:cNvSpPr>
            <a:spLocks noGrp="1"/>
          </p:cNvSpPr>
          <p:nvPr>
            <p:ph type="pic" sz="quarter" idx="14"/>
          </p:nvPr>
        </p:nvSpPr>
        <p:spPr>
          <a:xfrm>
            <a:off x="721300" y="3420002"/>
            <a:ext cx="7378700" cy="2786063"/>
          </a:xfrm>
        </p:spPr>
        <p:txBody>
          <a:bodyPr/>
          <a:lstStyle/>
          <a:p>
            <a:r>
              <a:rPr lang="en-US"/>
              <a:t>Click icon to add picture</a:t>
            </a:r>
            <a:endParaRPr lang="en-IE"/>
          </a:p>
        </p:txBody>
      </p:sp>
      <p:sp>
        <p:nvSpPr>
          <p:cNvPr id="4" name="Title 1">
            <a:extLst>
              <a:ext uri="{FF2B5EF4-FFF2-40B4-BE49-F238E27FC236}">
                <a16:creationId xmlns:a16="http://schemas.microsoft.com/office/drawing/2014/main" id="{65EC00E2-D022-282F-00E0-9FA03930F263}"/>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5" name="Text Placeholder 7">
            <a:extLst>
              <a:ext uri="{FF2B5EF4-FFF2-40B4-BE49-F238E27FC236}">
                <a16:creationId xmlns:a16="http://schemas.microsoft.com/office/drawing/2014/main" id="{82A0D980-E932-2C01-B9BB-EC53F623EF5A}"/>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77231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i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980000"/>
            <a:ext cx="7380000" cy="4320000"/>
          </a:xfrm>
        </p:spPr>
        <p:txBody>
          <a:bodyPr/>
          <a:lstStyle>
            <a:lvl1pPr marL="324000" marR="0"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lvl1pPr>
            <a:lvl2pPr marL="648000" marR="0" indent="-324000" algn="l" defTabSz="685800" rtl="0" eaLnBrk="1" fontAlgn="auto" latinLnBrk="0" hangingPunct="1">
              <a:lnSpc>
                <a:spcPts val="2000"/>
              </a:lnSpc>
              <a:spcBef>
                <a:spcPts val="0"/>
              </a:spcBef>
              <a:spcAft>
                <a:spcPts val="850"/>
              </a:spcAft>
              <a:buClrTx/>
              <a:buSzTx/>
              <a:buFont typeface="Arial" panose="020B0604020202020204" pitchFamily="34" charset="0"/>
              <a:buChar char="»"/>
              <a:tabLst/>
              <a:defRPr/>
            </a:lvl2pPr>
            <a:lvl3pPr marL="972000" marR="0" indent="-324000" algn="l" defTabSz="685800" rtl="0" eaLnBrk="1" fontAlgn="auto" latinLnBrk="0" hangingPunct="1">
              <a:lnSpc>
                <a:spcPts val="1800"/>
              </a:lnSpc>
              <a:spcBef>
                <a:spcPts val="0"/>
              </a:spcBef>
              <a:spcAft>
                <a:spcPts val="850"/>
              </a:spcAft>
              <a:buClrTx/>
              <a:buSzTx/>
              <a:buFont typeface="Arial" panose="020B0604020202020204" pitchFamily="34" charset="0"/>
              <a:buChar char="»"/>
              <a:tabLst/>
              <a:defRPr/>
            </a:lvl3pPr>
          </a:lstStyle>
          <a:p>
            <a:pPr marL="324000" marR="0" lvl="0"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Click to edit Master text styles</a:t>
            </a:r>
          </a:p>
          <a:p>
            <a:pPr marL="324000" marR="0" lvl="1"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Second level</a:t>
            </a:r>
          </a:p>
          <a:p>
            <a:pPr marL="324000" marR="0" lvl="2"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Third level</a:t>
            </a:r>
          </a:p>
          <a:p>
            <a:pPr marL="324000" marR="0" lvl="3"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Fourth level</a:t>
            </a:r>
          </a:p>
        </p:txBody>
      </p:sp>
      <p:sp>
        <p:nvSpPr>
          <p:cNvPr id="6" name="Title 1">
            <a:extLst>
              <a:ext uri="{FF2B5EF4-FFF2-40B4-BE49-F238E27FC236}">
                <a16:creationId xmlns:a16="http://schemas.microsoft.com/office/drawing/2014/main" id="{75B7090E-EF17-B7FA-DE13-1A3B4CE15CB2}"/>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7" name="Text Placeholder 7">
            <a:extLst>
              <a:ext uri="{FF2B5EF4-FFF2-40B4-BE49-F238E27FC236}">
                <a16:creationId xmlns:a16="http://schemas.microsoft.com/office/drawing/2014/main" id="{D5C08AC5-69EB-0802-3BF5-4063766272DC}"/>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107979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ortrai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980000"/>
            <a:ext cx="3600000" cy="3600000"/>
          </a:xfrm>
        </p:spPr>
        <p:txBody>
          <a:bodyPr/>
          <a:lstStyle>
            <a:lvl1pPr indent="-324000">
              <a:defRPr/>
            </a:lvl1pPr>
          </a:lstStyle>
          <a:p>
            <a:pPr lvl="0"/>
            <a:r>
              <a:rPr lang="en-US"/>
              <a:t>Click to edit Master text styles</a:t>
            </a:r>
          </a:p>
        </p:txBody>
      </p:sp>
      <p:sp>
        <p:nvSpPr>
          <p:cNvPr id="10" name="Picture Placeholder 9"/>
          <p:cNvSpPr>
            <a:spLocks noGrp="1"/>
          </p:cNvSpPr>
          <p:nvPr>
            <p:ph type="pic" sz="quarter" idx="14"/>
          </p:nvPr>
        </p:nvSpPr>
        <p:spPr>
          <a:xfrm>
            <a:off x="5040000" y="1980000"/>
            <a:ext cx="3420000" cy="3600000"/>
          </a:xfrm>
        </p:spPr>
        <p:txBody>
          <a:bodyPr/>
          <a:lstStyle/>
          <a:p>
            <a:r>
              <a:rPr lang="en-US"/>
              <a:t>Click icon to add picture</a:t>
            </a:r>
            <a:endParaRPr lang="en-IE" dirty="0"/>
          </a:p>
        </p:txBody>
      </p:sp>
      <p:sp>
        <p:nvSpPr>
          <p:cNvPr id="4" name="Title 1">
            <a:extLst>
              <a:ext uri="{FF2B5EF4-FFF2-40B4-BE49-F238E27FC236}">
                <a16:creationId xmlns:a16="http://schemas.microsoft.com/office/drawing/2014/main" id="{9831AF0A-AFFD-C9C2-B496-6BE64F146BE5}"/>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5" name="Text Placeholder 7">
            <a:extLst>
              <a:ext uri="{FF2B5EF4-FFF2-40B4-BE49-F238E27FC236}">
                <a16:creationId xmlns:a16="http://schemas.microsoft.com/office/drawing/2014/main" id="{9E9EE266-F278-2B77-6633-698204F07021}"/>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164454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p:nvPr>
        </p:nvSpPr>
        <p:spPr>
          <a:xfrm>
            <a:off x="720725" y="1980000"/>
            <a:ext cx="7740000" cy="4320000"/>
          </a:xfrm>
        </p:spPr>
        <p:txBody>
          <a:bodyPr/>
          <a:lstStyle/>
          <a:p>
            <a:r>
              <a:rPr lang="en-US"/>
              <a:t>Click icon to add chart</a:t>
            </a:r>
            <a:endParaRPr lang="en-IE"/>
          </a:p>
        </p:txBody>
      </p:sp>
      <p:sp>
        <p:nvSpPr>
          <p:cNvPr id="9" name="Title 1">
            <a:extLst>
              <a:ext uri="{FF2B5EF4-FFF2-40B4-BE49-F238E27FC236}">
                <a16:creationId xmlns:a16="http://schemas.microsoft.com/office/drawing/2014/main" id="{54202116-6CF1-2C3C-B39F-82E3B7053230}"/>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10" name="Text Placeholder 7">
            <a:extLst>
              <a:ext uri="{FF2B5EF4-FFF2-40B4-BE49-F238E27FC236}">
                <a16:creationId xmlns:a16="http://schemas.microsoft.com/office/drawing/2014/main" id="{151E5AA7-B542-FE1B-28C7-195D07769F17}"/>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214443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and text / Two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980000"/>
            <a:ext cx="3600000" cy="3600000"/>
          </a:xfrm>
        </p:spPr>
        <p:txBody>
          <a:bodyPr/>
          <a:lstStyle>
            <a:lvl1pPr indent="-324000">
              <a:defRPr/>
            </a:lvl1pPr>
          </a:lstStyle>
          <a:p>
            <a:pPr lvl="0"/>
            <a:r>
              <a:rPr lang="en-US"/>
              <a:t>Click to edit Master text styles</a:t>
            </a:r>
          </a:p>
        </p:txBody>
      </p:sp>
      <p:sp>
        <p:nvSpPr>
          <p:cNvPr id="7" name="Content Placeholder 6"/>
          <p:cNvSpPr>
            <a:spLocks noGrp="1"/>
          </p:cNvSpPr>
          <p:nvPr>
            <p:ph sz="quarter" idx="14"/>
          </p:nvPr>
        </p:nvSpPr>
        <p:spPr>
          <a:xfrm>
            <a:off x="5040000" y="1980000"/>
            <a:ext cx="3420000" cy="3600000"/>
          </a:xfrm>
        </p:spPr>
        <p:txBody>
          <a:bodyPr/>
          <a:lstStyle/>
          <a:p>
            <a:pPr lvl="0"/>
            <a:r>
              <a:rPr lang="en-US"/>
              <a:t>Click to edit Master text styles</a:t>
            </a:r>
          </a:p>
        </p:txBody>
      </p:sp>
      <p:sp>
        <p:nvSpPr>
          <p:cNvPr id="10" name="Title 1">
            <a:extLst>
              <a:ext uri="{FF2B5EF4-FFF2-40B4-BE49-F238E27FC236}">
                <a16:creationId xmlns:a16="http://schemas.microsoft.com/office/drawing/2014/main" id="{385F51EA-132C-4246-D5BF-1D96082DD874}"/>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11" name="Text Placeholder 7">
            <a:extLst>
              <a:ext uri="{FF2B5EF4-FFF2-40B4-BE49-F238E27FC236}">
                <a16:creationId xmlns:a16="http://schemas.microsoft.com/office/drawing/2014/main" id="{42B49590-6A8F-4808-8941-7221FFF0734A}"/>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37090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boxes with subheading boxes above ea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2772000"/>
            <a:ext cx="3600000" cy="3456000"/>
          </a:xfrm>
        </p:spPr>
        <p:txBody>
          <a:bodyPr/>
          <a:lstStyle>
            <a:lvl1pPr marL="0" indent="0">
              <a:buNone/>
              <a:defRPr/>
            </a:lvl1pPr>
          </a:lstStyle>
          <a:p>
            <a:pPr lvl="0"/>
            <a:r>
              <a:rPr lang="en-US"/>
              <a:t>Click to edit Master text styles</a:t>
            </a:r>
          </a:p>
        </p:txBody>
      </p:sp>
      <p:sp>
        <p:nvSpPr>
          <p:cNvPr id="8" name="Text Placeholder 7"/>
          <p:cNvSpPr>
            <a:spLocks noGrp="1"/>
          </p:cNvSpPr>
          <p:nvPr>
            <p:ph type="body" sz="quarter" idx="13" hasCustomPrompt="1"/>
          </p:nvPr>
        </p:nvSpPr>
        <p:spPr>
          <a:xfrm>
            <a:off x="720725" y="1979999"/>
            <a:ext cx="3599275" cy="684000"/>
          </a:xfrm>
        </p:spPr>
        <p:txBody>
          <a:bodyPr>
            <a:normAutofit/>
          </a:bodyPr>
          <a:lstStyle>
            <a:lvl1pPr marL="0" indent="0">
              <a:buNone/>
              <a:defRPr sz="2200">
                <a:solidFill>
                  <a:schemeClr val="tx2"/>
                </a:solidFill>
              </a:defRPr>
            </a:lvl1pPr>
          </a:lstStyle>
          <a:p>
            <a:pPr lvl="0"/>
            <a:r>
              <a:rPr lang="en-US" dirty="0"/>
              <a:t>Click to edit Master subtitle style</a:t>
            </a:r>
          </a:p>
        </p:txBody>
      </p:sp>
      <p:sp>
        <p:nvSpPr>
          <p:cNvPr id="7" name="Content Placeholder 6"/>
          <p:cNvSpPr>
            <a:spLocks noGrp="1"/>
          </p:cNvSpPr>
          <p:nvPr>
            <p:ph sz="quarter" idx="14"/>
          </p:nvPr>
        </p:nvSpPr>
        <p:spPr>
          <a:xfrm>
            <a:off x="4572000" y="2772000"/>
            <a:ext cx="3600000" cy="3456000"/>
          </a:xfrm>
        </p:spPr>
        <p:txBody>
          <a:bodyPr/>
          <a:lstStyle>
            <a:lvl1pPr marL="0" indent="0">
              <a:buNone/>
              <a:defRPr/>
            </a:lvl1pPr>
          </a:lstStyle>
          <a:p>
            <a:pPr lvl="0"/>
            <a:r>
              <a:rPr lang="en-US"/>
              <a:t>Click to edit Master text styles</a:t>
            </a:r>
          </a:p>
        </p:txBody>
      </p:sp>
      <p:sp>
        <p:nvSpPr>
          <p:cNvPr id="5" name="Text Placeholder 4"/>
          <p:cNvSpPr>
            <a:spLocks noGrp="1"/>
          </p:cNvSpPr>
          <p:nvPr>
            <p:ph type="body" sz="quarter" idx="15" hasCustomPrompt="1"/>
          </p:nvPr>
        </p:nvSpPr>
        <p:spPr>
          <a:xfrm>
            <a:off x="4572000" y="1979613"/>
            <a:ext cx="3600000" cy="684212"/>
          </a:xfrm>
        </p:spPr>
        <p:txBody>
          <a:bodyPr/>
          <a:lstStyle>
            <a:lvl1pPr marL="0" indent="0">
              <a:buNone/>
              <a:defRPr>
                <a:solidFill>
                  <a:schemeClr val="tx2"/>
                </a:solidFill>
              </a:defRPr>
            </a:lvl1pPr>
          </a:lstStyle>
          <a:p>
            <a:pPr lvl="0"/>
            <a:r>
              <a:rPr lang="en-US" dirty="0"/>
              <a:t>Click to edit Master subtitle style</a:t>
            </a:r>
          </a:p>
        </p:txBody>
      </p:sp>
      <p:sp>
        <p:nvSpPr>
          <p:cNvPr id="11" name="Title 1">
            <a:extLst>
              <a:ext uri="{FF2B5EF4-FFF2-40B4-BE49-F238E27FC236}">
                <a16:creationId xmlns:a16="http://schemas.microsoft.com/office/drawing/2014/main" id="{C946859A-6961-265B-BD1B-15E5F6039A49}"/>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12" name="Text Placeholder 7">
            <a:extLst>
              <a:ext uri="{FF2B5EF4-FFF2-40B4-BE49-F238E27FC236}">
                <a16:creationId xmlns:a16="http://schemas.microsoft.com/office/drawing/2014/main" id="{DDA820B2-43F2-8A11-5B79-2987AA993EE7}"/>
              </a:ext>
            </a:extLst>
          </p:cNvPr>
          <p:cNvSpPr>
            <a:spLocks noGrp="1"/>
          </p:cNvSpPr>
          <p:nvPr>
            <p:ph type="body" sz="quarter" idx="16"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32738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14"/>
          </p:nvPr>
        </p:nvSpPr>
        <p:spPr>
          <a:xfrm>
            <a:off x="720000" y="1980000"/>
            <a:ext cx="7740000" cy="4320000"/>
          </a:xfrm>
        </p:spPr>
        <p:txBody>
          <a:bodyPr/>
          <a:lstStyle/>
          <a:p>
            <a:r>
              <a:rPr lang="en-US"/>
              <a:t>Click icon to add table</a:t>
            </a:r>
            <a:endParaRPr lang="en-IE"/>
          </a:p>
        </p:txBody>
      </p:sp>
      <p:sp>
        <p:nvSpPr>
          <p:cNvPr id="6" name="Title 1">
            <a:extLst>
              <a:ext uri="{FF2B5EF4-FFF2-40B4-BE49-F238E27FC236}">
                <a16:creationId xmlns:a16="http://schemas.microsoft.com/office/drawing/2014/main" id="{74CB7028-A6D7-1CB6-B9E4-4D7E87060569}"/>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7" name="Text Placeholder 7">
            <a:extLst>
              <a:ext uri="{FF2B5EF4-FFF2-40B4-BE49-F238E27FC236}">
                <a16:creationId xmlns:a16="http://schemas.microsoft.com/office/drawing/2014/main" id="{459E50DE-4D3D-63D4-6E34-E3BB8C0D24CD}"/>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99455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just bottom footer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384B13-0E8C-9A8F-8084-CFEF6293FE34}"/>
              </a:ext>
            </a:extLst>
          </p:cNvPr>
          <p:cNvSpPr>
            <a:spLocks noGrp="1"/>
          </p:cNvSpPr>
          <p:nvPr>
            <p:ph type="title"/>
          </p:nvPr>
        </p:nvSpPr>
        <p:spPr>
          <a:xfrm>
            <a:off x="720000" y="478121"/>
            <a:ext cx="5404755" cy="501125"/>
          </a:xfrm>
        </p:spPr>
        <p:txBody>
          <a:bodyPr/>
          <a:lstStyle/>
          <a:p>
            <a:r>
              <a:rPr lang="en-US"/>
              <a:t>Click to edit Master title style</a:t>
            </a:r>
            <a:endParaRPr lang="en-IE" dirty="0"/>
          </a:p>
        </p:txBody>
      </p:sp>
      <p:sp>
        <p:nvSpPr>
          <p:cNvPr id="5" name="Text Placeholder 7">
            <a:extLst>
              <a:ext uri="{FF2B5EF4-FFF2-40B4-BE49-F238E27FC236}">
                <a16:creationId xmlns:a16="http://schemas.microsoft.com/office/drawing/2014/main" id="{E003CE33-AC18-0613-62ED-17629DF2159C}"/>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281462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40000"/>
            <a:ext cx="5689507" cy="864000"/>
          </a:xfrm>
          <a:prstGeom prst="rect">
            <a:avLst/>
          </a:prstGeom>
        </p:spPr>
        <p:txBody>
          <a:bodyPr vert="horz" lIns="91440" tIns="45720" rIns="91440" bIns="45720" rtlCol="0" anchor="t">
            <a:normAutofit/>
          </a:bodyPr>
          <a:lstStyle/>
          <a:p>
            <a:r>
              <a:rPr lang="en-US"/>
              <a:t>Click to edit Master title style</a:t>
            </a:r>
            <a:endParaRPr lang="en-IE" dirty="0"/>
          </a:p>
        </p:txBody>
      </p:sp>
      <p:sp>
        <p:nvSpPr>
          <p:cNvPr id="3" name="Text Placeholder 2"/>
          <p:cNvSpPr>
            <a:spLocks noGrp="1"/>
          </p:cNvSpPr>
          <p:nvPr>
            <p:ph type="body" idx="1"/>
          </p:nvPr>
        </p:nvSpPr>
        <p:spPr>
          <a:xfrm>
            <a:off x="720000" y="1980000"/>
            <a:ext cx="7380000" cy="441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descr="A logo with a letter and a symbol&#10;&#10;AI-generated content may be incorrect.">
            <a:extLst>
              <a:ext uri="{FF2B5EF4-FFF2-40B4-BE49-F238E27FC236}">
                <a16:creationId xmlns:a16="http://schemas.microsoft.com/office/drawing/2014/main" id="{A53C6CF7-9302-4BBB-B077-DAA06BDAB6C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l="14549" t="24280" r="13015" b="23888"/>
          <a:stretch/>
        </p:blipFill>
        <p:spPr>
          <a:xfrm>
            <a:off x="6500001" y="504000"/>
            <a:ext cx="1954479" cy="936000"/>
          </a:xfrm>
          <a:prstGeom prst="rect">
            <a:avLst/>
          </a:prstGeom>
        </p:spPr>
      </p:pic>
    </p:spTree>
    <p:extLst>
      <p:ext uri="{BB962C8B-B14F-4D97-AF65-F5344CB8AC3E}">
        <p14:creationId xmlns:p14="http://schemas.microsoft.com/office/powerpoint/2010/main" val="2827909091"/>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8" r:id="rId9"/>
    <p:sldLayoutId id="2147483685" r:id="rId10"/>
    <p:sldLayoutId id="2147483686" r:id="rId11"/>
    <p:sldLayoutId id="2147483687" r:id="rId12"/>
  </p:sldLayoutIdLst>
  <p:txStyles>
    <p:titleStyle>
      <a:lvl1pPr algn="l" defTabSz="685800" rtl="0" eaLnBrk="1" latinLnBrk="0" hangingPunct="1">
        <a:lnSpc>
          <a:spcPts val="2800"/>
        </a:lnSpc>
        <a:spcBef>
          <a:spcPct val="0"/>
        </a:spcBef>
        <a:buNone/>
        <a:defRPr sz="2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C229969-E35C-897D-1D73-0C706749ACAA}"/>
              </a:ext>
            </a:extLst>
          </p:cNvPr>
          <p:cNvSpPr>
            <a:spLocks noGrp="1"/>
          </p:cNvSpPr>
          <p:nvPr>
            <p:ph type="ctrTitle"/>
          </p:nvPr>
        </p:nvSpPr>
        <p:spPr>
          <a:xfrm>
            <a:off x="1380726" y="3492475"/>
            <a:ext cx="6903757" cy="1433583"/>
          </a:xfrm>
        </p:spPr>
        <p:txBody>
          <a:bodyPr>
            <a:normAutofit fontScale="90000"/>
          </a:bodyPr>
          <a:lstStyle/>
          <a:p>
            <a:pPr algn="ctr"/>
            <a:r>
              <a:rPr lang="en-IE" dirty="0"/>
              <a:t>An Coimisiún Pleanála</a:t>
            </a:r>
            <a:br>
              <a:rPr lang="en-IE" dirty="0"/>
            </a:br>
            <a:r>
              <a:rPr lang="en-IE" dirty="0"/>
              <a:t>Stakeholder Engagement July 2025</a:t>
            </a:r>
            <a:br>
              <a:rPr lang="en-IE" dirty="0"/>
            </a:br>
            <a:endParaRPr lang="en-IE" dirty="0"/>
          </a:p>
        </p:txBody>
      </p:sp>
    </p:spTree>
    <p:extLst>
      <p:ext uri="{BB962C8B-B14F-4D97-AF65-F5344CB8AC3E}">
        <p14:creationId xmlns:p14="http://schemas.microsoft.com/office/powerpoint/2010/main" val="189276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EB779D5-C393-72A3-9DCA-C74EE5FA4519}"/>
              </a:ext>
            </a:extLst>
          </p:cNvPr>
          <p:cNvSpPr>
            <a:spLocks noGrp="1"/>
          </p:cNvSpPr>
          <p:nvPr>
            <p:ph type="title"/>
          </p:nvPr>
        </p:nvSpPr>
        <p:spPr>
          <a:xfrm>
            <a:off x="625109" y="522748"/>
            <a:ext cx="6222667" cy="501125"/>
          </a:xfrm>
        </p:spPr>
        <p:txBody>
          <a:bodyPr/>
          <a:lstStyle/>
          <a:p>
            <a:r>
              <a:rPr lang="ga-IE" dirty="0"/>
              <a:t>Normal Planning Appeals (NPA)</a:t>
            </a:r>
            <a:endParaRPr lang="en-US" dirty="0"/>
          </a:p>
        </p:txBody>
      </p:sp>
      <p:sp>
        <p:nvSpPr>
          <p:cNvPr id="6" name="Text Placeholder 3">
            <a:extLst>
              <a:ext uri="{FF2B5EF4-FFF2-40B4-BE49-F238E27FC236}">
                <a16:creationId xmlns:a16="http://schemas.microsoft.com/office/drawing/2014/main" id="{310C2305-A078-034D-C2F6-02C32ED4EFAF}"/>
              </a:ext>
            </a:extLst>
          </p:cNvPr>
          <p:cNvSpPr>
            <a:spLocks noGrp="1"/>
          </p:cNvSpPr>
          <p:nvPr>
            <p:ph type="body" sz="quarter" idx="13"/>
          </p:nvPr>
        </p:nvSpPr>
        <p:spPr>
          <a:xfrm>
            <a:off x="720725" y="1041125"/>
            <a:ext cx="6221413" cy="482875"/>
          </a:xfrm>
        </p:spPr>
        <p:txBody>
          <a:bodyPr/>
          <a:lstStyle/>
          <a:p>
            <a:r>
              <a:rPr lang="ga-IE" dirty="0"/>
              <a:t>2020 – </a:t>
            </a:r>
            <a:r>
              <a:rPr lang="en-IE" dirty="0"/>
              <a:t>COB 27/06/2025</a:t>
            </a:r>
            <a:r>
              <a:rPr lang="ga-IE" b="1" dirty="0">
                <a:solidFill>
                  <a:schemeClr val="tx2"/>
                </a:solidFill>
              </a:rPr>
              <a:t> </a:t>
            </a:r>
            <a:endParaRPr lang="en-US" b="1" dirty="0">
              <a:solidFill>
                <a:schemeClr val="tx2"/>
              </a:solidFill>
            </a:endParaRPr>
          </a:p>
        </p:txBody>
      </p:sp>
      <p:pic>
        <p:nvPicPr>
          <p:cNvPr id="7" name="Chart Placeholder 6">
            <a:extLst>
              <a:ext uri="{FF2B5EF4-FFF2-40B4-BE49-F238E27FC236}">
                <a16:creationId xmlns:a16="http://schemas.microsoft.com/office/drawing/2014/main" id="{785ADE42-4439-C4A2-8748-93DC0C4ECB6C}"/>
              </a:ext>
            </a:extLst>
          </p:cNvPr>
          <p:cNvPicPr>
            <a:picLocks noChangeAspect="1"/>
          </p:cNvPicPr>
          <p:nvPr/>
        </p:nvPicPr>
        <p:blipFill>
          <a:blip r:embed="rId2"/>
          <a:stretch>
            <a:fillRect/>
          </a:stretch>
        </p:blipFill>
        <p:spPr>
          <a:xfrm>
            <a:off x="898071" y="1653490"/>
            <a:ext cx="7184572" cy="4837815"/>
          </a:xfrm>
          <a:prstGeom prst="rect">
            <a:avLst/>
          </a:prstGeom>
        </p:spPr>
      </p:pic>
    </p:spTree>
    <p:extLst>
      <p:ext uri="{BB962C8B-B14F-4D97-AF65-F5344CB8AC3E}">
        <p14:creationId xmlns:p14="http://schemas.microsoft.com/office/powerpoint/2010/main" val="230592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43E3BB-FD33-F413-7412-B9AFD91EFF8B}"/>
              </a:ext>
            </a:extLst>
          </p:cNvPr>
          <p:cNvSpPr>
            <a:spLocks noGrp="1"/>
          </p:cNvSpPr>
          <p:nvPr>
            <p:ph type="title"/>
          </p:nvPr>
        </p:nvSpPr>
        <p:spPr>
          <a:xfrm>
            <a:off x="720000" y="478121"/>
            <a:ext cx="5404755" cy="1048600"/>
          </a:xfrm>
        </p:spPr>
        <p:txBody>
          <a:bodyPr>
            <a:normAutofit fontScale="90000"/>
          </a:bodyPr>
          <a:lstStyle/>
          <a:p>
            <a:r>
              <a:rPr lang="ga-IE" dirty="0"/>
              <a:t>Compliance with Statutory Objective </a:t>
            </a:r>
            <a:r>
              <a:rPr lang="ga-IE" b="0" dirty="0">
                <a:solidFill>
                  <a:schemeClr val="bg2"/>
                </a:solidFill>
                <a:latin typeface="+mn-lt"/>
                <a:ea typeface="+mn-ea"/>
                <a:cs typeface="+mn-cs"/>
              </a:rPr>
              <a:t>Period – all Cases 2020 – </a:t>
            </a:r>
            <a:r>
              <a:rPr lang="en-IE" b="0" dirty="0">
                <a:solidFill>
                  <a:schemeClr val="bg2"/>
                </a:solidFill>
                <a:latin typeface="+mn-lt"/>
                <a:ea typeface="+mn-ea"/>
                <a:cs typeface="+mn-cs"/>
              </a:rPr>
              <a:t>COB 27/06/2025</a:t>
            </a:r>
          </a:p>
        </p:txBody>
      </p:sp>
      <p:pic>
        <p:nvPicPr>
          <p:cNvPr id="6" name="Content Placeholder 8">
            <a:extLst>
              <a:ext uri="{FF2B5EF4-FFF2-40B4-BE49-F238E27FC236}">
                <a16:creationId xmlns:a16="http://schemas.microsoft.com/office/drawing/2014/main" id="{67300AD1-E957-1994-4039-0AF04DD7A11B}"/>
              </a:ext>
            </a:extLst>
          </p:cNvPr>
          <p:cNvPicPr>
            <a:picLocks noGrp="1" noChangeAspect="1"/>
          </p:cNvPicPr>
          <p:nvPr>
            <p:ph idx="1"/>
          </p:nvPr>
        </p:nvPicPr>
        <p:blipFill>
          <a:blip r:embed="rId2"/>
          <a:stretch>
            <a:fillRect/>
          </a:stretch>
        </p:blipFill>
        <p:spPr>
          <a:xfrm>
            <a:off x="720310" y="1674912"/>
            <a:ext cx="7703379" cy="4519102"/>
          </a:xfrm>
          <a:prstGeom prst="rect">
            <a:avLst/>
          </a:prstGeom>
        </p:spPr>
      </p:pic>
    </p:spTree>
    <p:extLst>
      <p:ext uri="{BB962C8B-B14F-4D97-AF65-F5344CB8AC3E}">
        <p14:creationId xmlns:p14="http://schemas.microsoft.com/office/powerpoint/2010/main" val="299564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5CE92-E440-10B2-A9A9-CB22377A2073}"/>
              </a:ext>
            </a:extLst>
          </p:cNvPr>
          <p:cNvSpPr>
            <a:spLocks noGrp="1"/>
          </p:cNvSpPr>
          <p:nvPr>
            <p:ph type="title"/>
          </p:nvPr>
        </p:nvSpPr>
        <p:spPr>
          <a:xfrm>
            <a:off x="720725" y="306649"/>
            <a:ext cx="5404755" cy="501125"/>
          </a:xfrm>
        </p:spPr>
        <p:txBody>
          <a:bodyPr/>
          <a:lstStyle/>
          <a:p>
            <a:r>
              <a:rPr lang="ga-IE" dirty="0"/>
              <a:t>2025 - All Cases – January – June  </a:t>
            </a:r>
            <a:endParaRPr lang="en-IE" dirty="0"/>
          </a:p>
        </p:txBody>
      </p:sp>
      <p:sp>
        <p:nvSpPr>
          <p:cNvPr id="6" name="Text Placeholder 7">
            <a:extLst>
              <a:ext uri="{FF2B5EF4-FFF2-40B4-BE49-F238E27FC236}">
                <a16:creationId xmlns:a16="http://schemas.microsoft.com/office/drawing/2014/main" id="{FE50F540-A462-1722-4463-E40AB570AF9A}"/>
              </a:ext>
            </a:extLst>
          </p:cNvPr>
          <p:cNvSpPr>
            <a:spLocks noGrp="1"/>
          </p:cNvSpPr>
          <p:nvPr>
            <p:ph type="body" sz="quarter" idx="13" hasCustomPrompt="1"/>
          </p:nvPr>
        </p:nvSpPr>
        <p:spPr>
          <a:xfrm>
            <a:off x="720725" y="726584"/>
            <a:ext cx="5864225" cy="839871"/>
          </a:xfrm>
        </p:spPr>
        <p:txBody>
          <a:bodyPr>
            <a:normAutofit fontScale="92500"/>
          </a:bodyPr>
          <a:lstStyle>
            <a:lvl1pPr marL="0" indent="0">
              <a:buNone/>
              <a:defRPr sz="2200"/>
            </a:lvl1pPr>
          </a:lstStyle>
          <a:p>
            <a:pPr lvl="0"/>
            <a:r>
              <a:rPr lang="ga-IE" b="1" dirty="0"/>
              <a:t>Intake </a:t>
            </a:r>
            <a:r>
              <a:rPr lang="ga-IE" dirty="0"/>
              <a:t>– YTD </a:t>
            </a:r>
            <a:r>
              <a:rPr lang="en-IE" dirty="0"/>
              <a:t>1,294</a:t>
            </a:r>
            <a:r>
              <a:rPr lang="ga-IE" dirty="0"/>
              <a:t> </a:t>
            </a:r>
            <a:r>
              <a:rPr lang="ga-IE" b="1" dirty="0"/>
              <a:t>Disposed of </a:t>
            </a:r>
            <a:r>
              <a:rPr lang="ga-IE" dirty="0"/>
              <a:t>– </a:t>
            </a:r>
            <a:r>
              <a:rPr lang="en-IE" dirty="0"/>
              <a:t>1,484</a:t>
            </a:r>
            <a:r>
              <a:rPr lang="ga-IE" dirty="0"/>
              <a:t>   </a:t>
            </a:r>
            <a:r>
              <a:rPr lang="ga-IE" b="1" dirty="0"/>
              <a:t>On hands </a:t>
            </a:r>
            <a:r>
              <a:rPr lang="en-IE" dirty="0"/>
              <a:t>1,362</a:t>
            </a:r>
            <a:r>
              <a:rPr lang="ga-IE" dirty="0"/>
              <a:t>  </a:t>
            </a:r>
            <a:r>
              <a:rPr lang="ga-IE" b="1" dirty="0"/>
              <a:t>Formally Disposed </a:t>
            </a:r>
            <a:r>
              <a:rPr lang="ga-IE" dirty="0"/>
              <a:t>of </a:t>
            </a:r>
            <a:r>
              <a:rPr lang="en-IE" dirty="0"/>
              <a:t>1,241</a:t>
            </a:r>
            <a:endParaRPr lang="en-US" dirty="0"/>
          </a:p>
        </p:txBody>
      </p:sp>
      <p:pic>
        <p:nvPicPr>
          <p:cNvPr id="7" name="Content Placeholder 6">
            <a:extLst>
              <a:ext uri="{FF2B5EF4-FFF2-40B4-BE49-F238E27FC236}">
                <a16:creationId xmlns:a16="http://schemas.microsoft.com/office/drawing/2014/main" id="{96439D22-DB68-9A09-096E-5E5CE30F8F35}"/>
              </a:ext>
            </a:extLst>
          </p:cNvPr>
          <p:cNvPicPr>
            <a:picLocks noGrp="1" noChangeAspect="1"/>
          </p:cNvPicPr>
          <p:nvPr>
            <p:ph idx="1"/>
          </p:nvPr>
        </p:nvPicPr>
        <p:blipFill>
          <a:blip r:embed="rId2"/>
          <a:stretch>
            <a:fillRect/>
          </a:stretch>
        </p:blipFill>
        <p:spPr>
          <a:xfrm>
            <a:off x="480943" y="1719759"/>
            <a:ext cx="8389148" cy="4401481"/>
          </a:xfrm>
          <a:prstGeom prst="rect">
            <a:avLst/>
          </a:prstGeom>
        </p:spPr>
      </p:pic>
    </p:spTree>
    <p:extLst>
      <p:ext uri="{BB962C8B-B14F-4D97-AF65-F5344CB8AC3E}">
        <p14:creationId xmlns:p14="http://schemas.microsoft.com/office/powerpoint/2010/main" val="160007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3748513-4AAA-9C77-FE40-02F16FDB1CD7}"/>
              </a:ext>
            </a:extLst>
          </p:cNvPr>
          <p:cNvSpPr>
            <a:spLocks noGrp="1"/>
          </p:cNvSpPr>
          <p:nvPr>
            <p:ph type="title"/>
          </p:nvPr>
        </p:nvSpPr>
        <p:spPr>
          <a:xfrm>
            <a:off x="633207" y="540000"/>
            <a:ext cx="6222667" cy="501125"/>
          </a:xfrm>
        </p:spPr>
        <p:txBody>
          <a:bodyPr/>
          <a:lstStyle/>
          <a:p>
            <a:r>
              <a:rPr lang="ga-IE" dirty="0"/>
              <a:t> 2025 - SOP Compliance</a:t>
            </a:r>
            <a:endParaRPr lang="en-US" dirty="0"/>
          </a:p>
        </p:txBody>
      </p:sp>
      <p:sp>
        <p:nvSpPr>
          <p:cNvPr id="6" name="Text Placeholder 3">
            <a:extLst>
              <a:ext uri="{FF2B5EF4-FFF2-40B4-BE49-F238E27FC236}">
                <a16:creationId xmlns:a16="http://schemas.microsoft.com/office/drawing/2014/main" id="{37EF72AA-190A-5312-638E-C0EEE3D74345}"/>
              </a:ext>
            </a:extLst>
          </p:cNvPr>
          <p:cNvSpPr>
            <a:spLocks noGrp="1"/>
          </p:cNvSpPr>
          <p:nvPr>
            <p:ph type="body" sz="quarter" idx="13"/>
          </p:nvPr>
        </p:nvSpPr>
        <p:spPr>
          <a:xfrm>
            <a:off x="634461" y="1041125"/>
            <a:ext cx="6221413" cy="482875"/>
          </a:xfrm>
        </p:spPr>
        <p:txBody>
          <a:bodyPr>
            <a:normAutofit/>
          </a:bodyPr>
          <a:lstStyle/>
          <a:p>
            <a:r>
              <a:rPr lang="ga-IE" dirty="0"/>
              <a:t>All Cases – </a:t>
            </a:r>
            <a:r>
              <a:rPr lang="en-IE" dirty="0"/>
              <a:t>50</a:t>
            </a:r>
            <a:r>
              <a:rPr lang="ga-IE" dirty="0"/>
              <a:t>% YTD </a:t>
            </a:r>
            <a:r>
              <a:rPr lang="en-IE"/>
              <a:t>62</a:t>
            </a:r>
            <a:r>
              <a:rPr lang="ga-IE"/>
              <a:t>% </a:t>
            </a:r>
            <a:r>
              <a:rPr lang="en-IE" dirty="0"/>
              <a:t>to COB 27/06/2025</a:t>
            </a:r>
            <a:endParaRPr lang="en-US" dirty="0"/>
          </a:p>
        </p:txBody>
      </p:sp>
      <p:pic>
        <p:nvPicPr>
          <p:cNvPr id="7" name="Content Placeholder 6">
            <a:extLst>
              <a:ext uri="{FF2B5EF4-FFF2-40B4-BE49-F238E27FC236}">
                <a16:creationId xmlns:a16="http://schemas.microsoft.com/office/drawing/2014/main" id="{D47B48A1-60FE-490A-6A65-D47B4E9EA29A}"/>
              </a:ext>
            </a:extLst>
          </p:cNvPr>
          <p:cNvPicPr>
            <a:picLocks noGrp="1" noChangeAspect="1"/>
          </p:cNvPicPr>
          <p:nvPr>
            <p:ph idx="1"/>
          </p:nvPr>
        </p:nvPicPr>
        <p:blipFill>
          <a:blip r:embed="rId2"/>
          <a:stretch>
            <a:fillRect/>
          </a:stretch>
        </p:blipFill>
        <p:spPr>
          <a:xfrm>
            <a:off x="274234" y="1706100"/>
            <a:ext cx="8595532" cy="4611900"/>
          </a:xfrm>
          <a:prstGeom prst="rect">
            <a:avLst/>
          </a:prstGeom>
        </p:spPr>
      </p:pic>
    </p:spTree>
    <p:extLst>
      <p:ext uri="{BB962C8B-B14F-4D97-AF65-F5344CB8AC3E}">
        <p14:creationId xmlns:p14="http://schemas.microsoft.com/office/powerpoint/2010/main" val="182782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1D4E3-F098-F88A-86CB-860B4635C882}"/>
              </a:ext>
            </a:extLst>
          </p:cNvPr>
          <p:cNvSpPr txBox="1">
            <a:spLocks/>
          </p:cNvSpPr>
          <p:nvPr/>
        </p:nvSpPr>
        <p:spPr>
          <a:xfrm>
            <a:off x="1901575" y="3759894"/>
            <a:ext cx="6658953" cy="936000"/>
          </a:xfrm>
          <a:prstGeom prst="rect">
            <a:avLst/>
          </a:prstGeom>
        </p:spPr>
        <p:txBody>
          <a:bodyPr vert="horz" lIns="91440" tIns="45720" rIns="91440" bIns="45720" rtlCol="0" anchor="t">
            <a:normAutofit/>
          </a:bodyPr>
          <a:lstStyle>
            <a:lvl1pPr algn="l" defTabSz="685800" rtl="0" eaLnBrk="1" latinLnBrk="0" hangingPunct="1">
              <a:lnSpc>
                <a:spcPts val="3600"/>
              </a:lnSpc>
              <a:spcBef>
                <a:spcPct val="0"/>
              </a:spcBef>
              <a:buNone/>
              <a:defRPr sz="3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LRDs, SHDs and 30+ Housing</a:t>
            </a:r>
            <a:endParaRPr lang="en-IE" dirty="0"/>
          </a:p>
        </p:txBody>
      </p:sp>
    </p:spTree>
    <p:extLst>
      <p:ext uri="{BB962C8B-B14F-4D97-AF65-F5344CB8AC3E}">
        <p14:creationId xmlns:p14="http://schemas.microsoft.com/office/powerpoint/2010/main" val="57067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41B1A3-DD66-B4F1-00CF-6A890CEFCA57}"/>
              </a:ext>
            </a:extLst>
          </p:cNvPr>
          <p:cNvSpPr txBox="1">
            <a:spLocks noGrp="1"/>
          </p:cNvSpPr>
          <p:nvPr>
            <p:ph type="title"/>
          </p:nvPr>
        </p:nvSpPr>
        <p:spPr>
          <a:xfrm>
            <a:off x="719998" y="478121"/>
            <a:ext cx="5404753" cy="501127"/>
          </a:xfrm>
        </p:spPr>
        <p:txBody>
          <a:bodyPr/>
          <a:lstStyle/>
          <a:p>
            <a:pPr lvl="0"/>
            <a:r>
              <a:rPr lang="en-GB" sz="2200" dirty="0"/>
              <a:t>Large Scale Residential Development</a:t>
            </a:r>
            <a:endParaRPr lang="en-IE" sz="2200" dirty="0"/>
          </a:p>
        </p:txBody>
      </p:sp>
      <p:sp>
        <p:nvSpPr>
          <p:cNvPr id="6" name="Text Placeholder 7">
            <a:extLst>
              <a:ext uri="{FF2B5EF4-FFF2-40B4-BE49-F238E27FC236}">
                <a16:creationId xmlns:a16="http://schemas.microsoft.com/office/drawing/2014/main" id="{3C280934-4FFB-D917-E9FE-785403945BE7}"/>
              </a:ext>
            </a:extLst>
          </p:cNvPr>
          <p:cNvSpPr txBox="1">
            <a:spLocks/>
          </p:cNvSpPr>
          <p:nvPr/>
        </p:nvSpPr>
        <p:spPr>
          <a:xfrm>
            <a:off x="720730" y="979249"/>
            <a:ext cx="5403665" cy="482876"/>
          </a:xfrm>
          <a:prstGeom prst="rect">
            <a:avLst/>
          </a:prstGeom>
        </p:spPr>
        <p:txBody>
          <a:bodyPr vert="horz" lIns="91440" tIns="45720" rIns="91440" bIns="45720" rtlCol="0">
            <a:normAutofit/>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200"/>
              <a:t>Key Information</a:t>
            </a:r>
            <a:endParaRPr lang="en-US" sz="2200" dirty="0"/>
          </a:p>
        </p:txBody>
      </p:sp>
      <p:sp>
        <p:nvSpPr>
          <p:cNvPr id="7" name="TextBox 6">
            <a:extLst>
              <a:ext uri="{FF2B5EF4-FFF2-40B4-BE49-F238E27FC236}">
                <a16:creationId xmlns:a16="http://schemas.microsoft.com/office/drawing/2014/main" id="{4738957F-BDB6-13BF-F202-48E762EB70AD}"/>
              </a:ext>
            </a:extLst>
          </p:cNvPr>
          <p:cNvSpPr txBox="1"/>
          <p:nvPr/>
        </p:nvSpPr>
        <p:spPr>
          <a:xfrm>
            <a:off x="342313" y="1907485"/>
            <a:ext cx="342055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January 2024 – June 2025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113 cases disposed*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 LRD cases decided by the Commission (63 grants and 13 refused). 17 cases withdrawn.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a:t>
            </a:r>
            <a:r>
              <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cases disposed of by the Commission within the statutory time frame of 16 weeks.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b="1" dirty="0">
                <a:solidFill>
                  <a:prstClr val="black"/>
                </a:solidFill>
                <a:latin typeface="Arial" panose="020B0604020202020204" pitchFamily="34" charset="0"/>
                <a:cs typeface="Arial" panose="020B0604020202020204" pitchFamily="34" charset="0"/>
              </a:rPr>
              <a:t>Currently 24 cases on hand</a:t>
            </a:r>
            <a:r>
              <a:rPr lang="en-IE" dirty="0">
                <a:solidFill>
                  <a:prstClr val="black"/>
                </a:solidFill>
                <a:latin typeface="Arial" panose="020B0604020202020204" pitchFamily="34" charset="0"/>
                <a:cs typeface="Arial" panose="020B0604020202020204" pitchFamily="34" charset="0"/>
              </a:rPr>
              <a:t>.</a:t>
            </a:r>
            <a:endPar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I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includes appeals dismissed, invalid etc.</a:t>
            </a:r>
          </a:p>
        </p:txBody>
      </p:sp>
      <p:pic>
        <p:nvPicPr>
          <p:cNvPr id="9" name="Picture 8">
            <a:extLst>
              <a:ext uri="{FF2B5EF4-FFF2-40B4-BE49-F238E27FC236}">
                <a16:creationId xmlns:a16="http://schemas.microsoft.com/office/drawing/2014/main" id="{784D1DB9-04F1-1E07-5EC0-166916EFB1C3}"/>
              </a:ext>
            </a:extLst>
          </p:cNvPr>
          <p:cNvPicPr>
            <a:picLocks noChangeAspect="1"/>
          </p:cNvPicPr>
          <p:nvPr/>
        </p:nvPicPr>
        <p:blipFill>
          <a:blip r:embed="rId2"/>
          <a:stretch>
            <a:fillRect/>
          </a:stretch>
        </p:blipFill>
        <p:spPr>
          <a:xfrm>
            <a:off x="3976949" y="1761711"/>
            <a:ext cx="4584589" cy="2755631"/>
          </a:xfrm>
          <a:prstGeom prst="rect">
            <a:avLst/>
          </a:prstGeom>
        </p:spPr>
      </p:pic>
    </p:spTree>
    <p:extLst>
      <p:ext uri="{BB962C8B-B14F-4D97-AF65-F5344CB8AC3E}">
        <p14:creationId xmlns:p14="http://schemas.microsoft.com/office/powerpoint/2010/main" val="205894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3AF4FA-AE83-F0F1-4708-9352C89C170F}"/>
              </a:ext>
            </a:extLst>
          </p:cNvPr>
          <p:cNvSpPr txBox="1">
            <a:spLocks noGrp="1"/>
          </p:cNvSpPr>
          <p:nvPr>
            <p:ph type="title"/>
          </p:nvPr>
        </p:nvSpPr>
        <p:spPr>
          <a:xfrm>
            <a:off x="720000" y="540000"/>
            <a:ext cx="6222667" cy="501125"/>
          </a:xfrm>
        </p:spPr>
        <p:txBody>
          <a:bodyPr/>
          <a:lstStyle/>
          <a:p>
            <a:pPr lvl="0"/>
            <a:r>
              <a:rPr lang="en-GB" dirty="0"/>
              <a:t>Strategic Housing Development</a:t>
            </a:r>
            <a:endParaRPr lang="en-IE" dirty="0"/>
          </a:p>
        </p:txBody>
      </p:sp>
      <p:sp>
        <p:nvSpPr>
          <p:cNvPr id="6" name="Text Placeholder 7">
            <a:extLst>
              <a:ext uri="{FF2B5EF4-FFF2-40B4-BE49-F238E27FC236}">
                <a16:creationId xmlns:a16="http://schemas.microsoft.com/office/drawing/2014/main" id="{7E43A957-DB41-4EFC-6D64-F47805E94DFA}"/>
              </a:ext>
            </a:extLst>
          </p:cNvPr>
          <p:cNvSpPr txBox="1">
            <a:spLocks/>
          </p:cNvSpPr>
          <p:nvPr/>
        </p:nvSpPr>
        <p:spPr>
          <a:xfrm>
            <a:off x="720730" y="979249"/>
            <a:ext cx="5403665" cy="482876"/>
          </a:xfrm>
          <a:prstGeom prst="rect">
            <a:avLst/>
          </a:prstGeom>
        </p:spPr>
        <p:txBody>
          <a:bodyPr vert="horz" lIns="91440" tIns="45720" rIns="91440" bIns="45720" rtlCol="0">
            <a:normAutofit/>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200"/>
              <a:t>Decisions to Date (Post Crofton)</a:t>
            </a:r>
            <a:endParaRPr lang="en-US" sz="2200" dirty="0"/>
          </a:p>
        </p:txBody>
      </p:sp>
      <p:sp>
        <p:nvSpPr>
          <p:cNvPr id="8" name="Content Placeholder 2">
            <a:extLst>
              <a:ext uri="{FF2B5EF4-FFF2-40B4-BE49-F238E27FC236}">
                <a16:creationId xmlns:a16="http://schemas.microsoft.com/office/drawing/2014/main" id="{85B01B06-ECD0-88E5-79EC-E242F18C9536}"/>
              </a:ext>
            </a:extLst>
          </p:cNvPr>
          <p:cNvSpPr txBox="1">
            <a:spLocks/>
          </p:cNvSpPr>
          <p:nvPr/>
        </p:nvSpPr>
        <p:spPr>
          <a:xfrm>
            <a:off x="224698" y="1789496"/>
            <a:ext cx="7380003" cy="4320000"/>
          </a:xfrm>
          <a:prstGeom prst="rect">
            <a:avLst/>
          </a:prstGeom>
        </p:spPr>
        <p:txBody>
          <a:bodyPr vert="horz" lIns="91440" tIns="45720" rIns="91440" bIns="45720" rtlCol="0">
            <a:normAutofit/>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1" dirty="0"/>
              <a:t> April 2024 to June 2025</a:t>
            </a:r>
          </a:p>
          <a:p>
            <a:pPr marL="0" indent="0">
              <a:buFont typeface="Arial" panose="020B0604020202020204" pitchFamily="34" charset="0"/>
              <a:buNone/>
            </a:pPr>
            <a:endParaRPr lang="en-GB" dirty="0"/>
          </a:p>
          <a:p>
            <a:pPr marL="0" indent="0">
              <a:buFont typeface="Arial" panose="020B0604020202020204" pitchFamily="34" charset="0"/>
              <a:buNone/>
            </a:pPr>
            <a:endParaRPr lang="en-IE" dirty="0"/>
          </a:p>
        </p:txBody>
      </p:sp>
      <p:graphicFrame>
        <p:nvGraphicFramePr>
          <p:cNvPr id="9" name="Table 8">
            <a:extLst>
              <a:ext uri="{FF2B5EF4-FFF2-40B4-BE49-F238E27FC236}">
                <a16:creationId xmlns:a16="http://schemas.microsoft.com/office/drawing/2014/main" id="{A88D6C35-40A6-9B6D-3F5C-9F20D8804FCF}"/>
              </a:ext>
            </a:extLst>
          </p:cNvPr>
          <p:cNvGraphicFramePr>
            <a:graphicFrameLocks noGrp="1"/>
          </p:cNvGraphicFramePr>
          <p:nvPr>
            <p:extLst>
              <p:ext uri="{D42A27DB-BD31-4B8C-83A1-F6EECF244321}">
                <p14:modId xmlns:p14="http://schemas.microsoft.com/office/powerpoint/2010/main" val="2359007991"/>
              </p:ext>
            </p:extLst>
          </p:nvPr>
        </p:nvGraphicFramePr>
        <p:xfrm>
          <a:off x="319589" y="2316480"/>
          <a:ext cx="4610280" cy="2225040"/>
        </p:xfrm>
        <a:graphic>
          <a:graphicData uri="http://schemas.openxmlformats.org/drawingml/2006/table">
            <a:tbl>
              <a:tblPr firstRow="1" bandRow="1">
                <a:tableStyleId>{5C22544A-7EE6-4342-B048-85BDC9FD1C3A}</a:tableStyleId>
              </a:tblPr>
              <a:tblGrid>
                <a:gridCol w="3819525">
                  <a:extLst>
                    <a:ext uri="{9D8B030D-6E8A-4147-A177-3AD203B41FA5}">
                      <a16:colId xmlns:a16="http://schemas.microsoft.com/office/drawing/2014/main" val="2999384856"/>
                    </a:ext>
                  </a:extLst>
                </a:gridCol>
                <a:gridCol w="790755">
                  <a:extLst>
                    <a:ext uri="{9D8B030D-6E8A-4147-A177-3AD203B41FA5}">
                      <a16:colId xmlns:a16="http://schemas.microsoft.com/office/drawing/2014/main" val="2809546475"/>
                    </a:ext>
                  </a:extLst>
                </a:gridCol>
              </a:tblGrid>
              <a:tr h="370840">
                <a:tc>
                  <a:txBody>
                    <a:bodyPr/>
                    <a:lstStyle/>
                    <a:p>
                      <a:r>
                        <a:rPr lang="en-GB" sz="1600" dirty="0">
                          <a:latin typeface="Arial" panose="020B0604020202020204" pitchFamily="34" charset="0"/>
                          <a:cs typeface="Arial" panose="020B0604020202020204" pitchFamily="34" charset="0"/>
                        </a:rPr>
                        <a:t>Decision</a:t>
                      </a:r>
                      <a:endParaRPr lang="en-IE"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No.</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6382305"/>
                  </a:ext>
                </a:extLst>
              </a:tr>
              <a:tr h="370840">
                <a:tc>
                  <a:txBody>
                    <a:bodyPr/>
                    <a:lstStyle/>
                    <a:p>
                      <a:r>
                        <a:rPr lang="en-GB" sz="1600" dirty="0">
                          <a:latin typeface="Arial" panose="020B0604020202020204" pitchFamily="34" charset="0"/>
                          <a:cs typeface="Arial" panose="020B0604020202020204" pitchFamily="34" charset="0"/>
                        </a:rPr>
                        <a:t>Granted (3 of which are now under JR)</a:t>
                      </a:r>
                      <a:endParaRPr lang="en-IE"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6</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1444818"/>
                  </a:ext>
                </a:extLst>
              </a:tr>
              <a:tr h="370840">
                <a:tc>
                  <a:txBody>
                    <a:bodyPr/>
                    <a:lstStyle/>
                    <a:p>
                      <a:r>
                        <a:rPr lang="en-GB" sz="1600" dirty="0">
                          <a:latin typeface="Arial" panose="020B0604020202020204" pitchFamily="34" charset="0"/>
                          <a:cs typeface="Arial" panose="020B0604020202020204" pitchFamily="34" charset="0"/>
                        </a:rPr>
                        <a:t>Refused (1 of which is now under JR)</a:t>
                      </a:r>
                      <a:endParaRPr lang="en-IE"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26</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410833"/>
                  </a:ext>
                </a:extLst>
              </a:tr>
              <a:tr h="370840">
                <a:tc>
                  <a:txBody>
                    <a:bodyPr/>
                    <a:lstStyle/>
                    <a:p>
                      <a:r>
                        <a:rPr lang="en-GB" sz="1600" dirty="0">
                          <a:latin typeface="Arial" panose="020B0604020202020204" pitchFamily="34" charset="0"/>
                          <a:cs typeface="Arial" panose="020B0604020202020204" pitchFamily="34" charset="0"/>
                        </a:rPr>
                        <a:t>Split Decision</a:t>
                      </a:r>
                      <a:endParaRPr lang="en-IE"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2</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26906"/>
                  </a:ext>
                </a:extLst>
              </a:tr>
              <a:tr h="370840">
                <a:tc>
                  <a:txBody>
                    <a:bodyPr/>
                    <a:lstStyle/>
                    <a:p>
                      <a:r>
                        <a:rPr lang="en-GB" sz="1600" dirty="0">
                          <a:latin typeface="Arial" panose="020B0604020202020204" pitchFamily="34" charset="0"/>
                          <a:cs typeface="Arial" panose="020B0604020202020204" pitchFamily="34" charset="0"/>
                        </a:rPr>
                        <a:t>Withdrawn</a:t>
                      </a:r>
                      <a:endParaRPr lang="en-IE"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8</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5276566"/>
                  </a:ext>
                </a:extLst>
              </a:tr>
              <a:tr h="370840">
                <a:tc>
                  <a:txBody>
                    <a:bodyPr/>
                    <a:lstStyle/>
                    <a:p>
                      <a:r>
                        <a:rPr lang="en-GB" sz="1600" b="1" dirty="0">
                          <a:latin typeface="Arial" panose="020B0604020202020204" pitchFamily="34" charset="0"/>
                          <a:cs typeface="Arial" panose="020B0604020202020204" pitchFamily="34" charset="0"/>
                        </a:rPr>
                        <a:t>Total</a:t>
                      </a:r>
                      <a:endParaRPr lang="en-IE" sz="1600" b="1" dirty="0">
                        <a:latin typeface="Arial" panose="020B0604020202020204" pitchFamily="34" charset="0"/>
                        <a:cs typeface="Arial" panose="020B0604020202020204" pitchFamily="34" charset="0"/>
                      </a:endParaRPr>
                    </a:p>
                  </a:txBody>
                  <a:tcPr/>
                </a:tc>
                <a:tc>
                  <a:txBody>
                    <a:bodyPr/>
                    <a:lstStyle/>
                    <a:p>
                      <a:pPr algn="ctr"/>
                      <a:r>
                        <a:rPr lang="en-GB" sz="1600" b="1" dirty="0">
                          <a:latin typeface="Arial" panose="020B0604020202020204" pitchFamily="34" charset="0"/>
                          <a:cs typeface="Arial" panose="020B0604020202020204" pitchFamily="34" charset="0"/>
                        </a:rPr>
                        <a:t>42</a:t>
                      </a:r>
                      <a:endParaRPr lang="en-IE"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0739597"/>
                  </a:ext>
                </a:extLst>
              </a:tr>
            </a:tbl>
          </a:graphicData>
        </a:graphic>
      </p:graphicFrame>
      <p:pic>
        <p:nvPicPr>
          <p:cNvPr id="11" name="Picture 10">
            <a:extLst>
              <a:ext uri="{FF2B5EF4-FFF2-40B4-BE49-F238E27FC236}">
                <a16:creationId xmlns:a16="http://schemas.microsoft.com/office/drawing/2014/main" id="{4D8607A6-3045-2890-9E35-43D43D3DE17C}"/>
              </a:ext>
            </a:extLst>
          </p:cNvPr>
          <p:cNvPicPr>
            <a:picLocks noChangeAspect="1"/>
          </p:cNvPicPr>
          <p:nvPr/>
        </p:nvPicPr>
        <p:blipFill>
          <a:blip r:embed="rId2"/>
          <a:stretch>
            <a:fillRect/>
          </a:stretch>
        </p:blipFill>
        <p:spPr>
          <a:xfrm>
            <a:off x="5024760" y="1901374"/>
            <a:ext cx="4084674" cy="2755631"/>
          </a:xfrm>
          <a:prstGeom prst="rect">
            <a:avLst/>
          </a:prstGeom>
        </p:spPr>
      </p:pic>
    </p:spTree>
    <p:extLst>
      <p:ext uri="{BB962C8B-B14F-4D97-AF65-F5344CB8AC3E}">
        <p14:creationId xmlns:p14="http://schemas.microsoft.com/office/powerpoint/2010/main" val="295220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6F318C0-5039-54AC-07B2-C4F3F351ADE8}"/>
              </a:ext>
            </a:extLst>
          </p:cNvPr>
          <p:cNvSpPr>
            <a:spLocks noGrp="1"/>
          </p:cNvSpPr>
          <p:nvPr>
            <p:ph type="title"/>
          </p:nvPr>
        </p:nvSpPr>
        <p:spPr>
          <a:xfrm>
            <a:off x="720001" y="540000"/>
            <a:ext cx="5180468" cy="501125"/>
          </a:xfrm>
        </p:spPr>
        <p:txBody>
          <a:bodyPr/>
          <a:lstStyle/>
          <a:p>
            <a:r>
              <a:rPr lang="en-GB" dirty="0"/>
              <a:t>SHD Rate of Refusal/Grant</a:t>
            </a:r>
            <a:endParaRPr lang="en-IE" dirty="0"/>
          </a:p>
        </p:txBody>
      </p:sp>
      <p:sp>
        <p:nvSpPr>
          <p:cNvPr id="6" name="Content Placeholder 1">
            <a:extLst>
              <a:ext uri="{FF2B5EF4-FFF2-40B4-BE49-F238E27FC236}">
                <a16:creationId xmlns:a16="http://schemas.microsoft.com/office/drawing/2014/main" id="{97A7C235-402C-C45D-920F-DFEEC850B2C4}"/>
              </a:ext>
            </a:extLst>
          </p:cNvPr>
          <p:cNvSpPr txBox="1">
            <a:spLocks/>
          </p:cNvSpPr>
          <p:nvPr/>
        </p:nvSpPr>
        <p:spPr>
          <a:xfrm>
            <a:off x="719998" y="1979996"/>
            <a:ext cx="7380003" cy="4320000"/>
          </a:xfrm>
          <a:prstGeom prst="rect">
            <a:avLst/>
          </a:prstGeom>
        </p:spPr>
        <p:txBody>
          <a:bodyPr vert="horz" lIns="91440" tIns="45720" rIns="91440" bIns="45720" rtlCol="0">
            <a:normAutofit/>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Based on 34 cases decided since April 2024 and 26 cases </a:t>
            </a:r>
            <a:r>
              <a:rPr lang="en-GB" b="1"/>
              <a:t>refused</a:t>
            </a:r>
            <a:r>
              <a:rPr lang="en-GB"/>
              <a:t> to date – the current rate of refusal is </a:t>
            </a:r>
            <a:r>
              <a:rPr lang="en-GB" b="1"/>
              <a:t>76.5%.</a:t>
            </a:r>
          </a:p>
          <a:p>
            <a:endParaRPr lang="en-GB"/>
          </a:p>
          <a:p>
            <a:r>
              <a:rPr lang="en-GB"/>
              <a:t>Based on 34 cases decided since April 2024 and 6 cases granted the current grant rate is </a:t>
            </a:r>
            <a:r>
              <a:rPr lang="en-GB" b="1"/>
              <a:t>17.5%</a:t>
            </a:r>
            <a:r>
              <a:rPr lang="en-GB"/>
              <a:t>.</a:t>
            </a:r>
            <a:endParaRPr lang="en-IE" dirty="0"/>
          </a:p>
        </p:txBody>
      </p:sp>
    </p:spTree>
    <p:extLst>
      <p:ext uri="{BB962C8B-B14F-4D97-AF65-F5344CB8AC3E}">
        <p14:creationId xmlns:p14="http://schemas.microsoft.com/office/powerpoint/2010/main" val="150504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E24CD9-B9B8-7F4D-8FC5-32A46EE45FFA}"/>
              </a:ext>
            </a:extLst>
          </p:cNvPr>
          <p:cNvSpPr txBox="1">
            <a:spLocks noGrp="1"/>
          </p:cNvSpPr>
          <p:nvPr>
            <p:ph type="title"/>
          </p:nvPr>
        </p:nvSpPr>
        <p:spPr>
          <a:xfrm>
            <a:off x="720000" y="540000"/>
            <a:ext cx="5741185" cy="501125"/>
          </a:xfrm>
        </p:spPr>
        <p:txBody>
          <a:bodyPr/>
          <a:lstStyle/>
          <a:p>
            <a:pPr lvl="0"/>
            <a:r>
              <a:rPr lang="en-GB" dirty="0"/>
              <a:t>Strategic Housing Development</a:t>
            </a:r>
            <a:endParaRPr lang="en-IE" dirty="0"/>
          </a:p>
        </p:txBody>
      </p:sp>
      <p:sp>
        <p:nvSpPr>
          <p:cNvPr id="6" name="Content Placeholder 2">
            <a:extLst>
              <a:ext uri="{FF2B5EF4-FFF2-40B4-BE49-F238E27FC236}">
                <a16:creationId xmlns:a16="http://schemas.microsoft.com/office/drawing/2014/main" id="{F0250140-13DC-BFCA-6DD7-6B4927F927EF}"/>
              </a:ext>
            </a:extLst>
          </p:cNvPr>
          <p:cNvSpPr txBox="1">
            <a:spLocks/>
          </p:cNvSpPr>
          <p:nvPr/>
        </p:nvSpPr>
        <p:spPr>
          <a:xfrm>
            <a:off x="650987" y="1712578"/>
            <a:ext cx="3709127" cy="4320000"/>
          </a:xfrm>
          <a:prstGeom prst="rect">
            <a:avLst/>
          </a:prstGeom>
        </p:spPr>
        <p:txBody>
          <a:bodyPr vert="horz" lIns="91440" tIns="45720" rIns="91440" bIns="45720" rtlCol="0">
            <a:normAutofit/>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1" dirty="0"/>
              <a:t>April 2024 to July 2025</a:t>
            </a:r>
          </a:p>
          <a:p>
            <a:pPr>
              <a:buFont typeface="Wingdings" panose="05000000000000000000" pitchFamily="2" charset="2"/>
              <a:buChar char="Ø"/>
            </a:pPr>
            <a:r>
              <a:rPr lang="en-GB" dirty="0"/>
              <a:t>Further 10 cases at Board Level – generally decided within next 4 weeks</a:t>
            </a:r>
          </a:p>
          <a:p>
            <a:pPr>
              <a:buFont typeface="Wingdings" panose="05000000000000000000" pitchFamily="2" charset="2"/>
              <a:buChar char="Ø"/>
            </a:pPr>
            <a:endParaRPr lang="en-GB" dirty="0"/>
          </a:p>
          <a:p>
            <a:pPr>
              <a:buFont typeface="Wingdings" panose="05000000000000000000" pitchFamily="2" charset="2"/>
              <a:buChar char="Ø"/>
            </a:pPr>
            <a:r>
              <a:rPr lang="en-GB" dirty="0"/>
              <a:t>Further 3 cases with Inspectorate to be discharged early July</a:t>
            </a:r>
          </a:p>
          <a:p>
            <a:pPr>
              <a:buFont typeface="Wingdings" panose="05000000000000000000" pitchFamily="2" charset="2"/>
              <a:buChar char="Ø"/>
            </a:pPr>
            <a:endParaRPr lang="en-GB" dirty="0"/>
          </a:p>
          <a:p>
            <a:pPr>
              <a:buFont typeface="Wingdings" panose="05000000000000000000" pitchFamily="2" charset="2"/>
              <a:buChar char="Ø"/>
            </a:pPr>
            <a:r>
              <a:rPr lang="en-GB" dirty="0"/>
              <a:t>16 remitted cases – to be decided Q3/Q4</a:t>
            </a:r>
          </a:p>
          <a:p>
            <a:pPr marL="0" indent="0">
              <a:buFont typeface="Arial" panose="020B0604020202020204" pitchFamily="34" charset="0"/>
              <a:buNone/>
            </a:pPr>
            <a:endParaRPr lang="en-IE" dirty="0"/>
          </a:p>
        </p:txBody>
      </p:sp>
      <p:graphicFrame>
        <p:nvGraphicFramePr>
          <p:cNvPr id="7" name="Table 6">
            <a:extLst>
              <a:ext uri="{FF2B5EF4-FFF2-40B4-BE49-F238E27FC236}">
                <a16:creationId xmlns:a16="http://schemas.microsoft.com/office/drawing/2014/main" id="{6A622369-CB1C-7164-BD7C-1C947D5CB40C}"/>
              </a:ext>
            </a:extLst>
          </p:cNvPr>
          <p:cNvGraphicFramePr>
            <a:graphicFrameLocks noGrp="1"/>
          </p:cNvGraphicFramePr>
          <p:nvPr>
            <p:extLst>
              <p:ext uri="{D42A27DB-BD31-4B8C-83A1-F6EECF244321}">
                <p14:modId xmlns:p14="http://schemas.microsoft.com/office/powerpoint/2010/main" val="988534101"/>
              </p:ext>
            </p:extLst>
          </p:nvPr>
        </p:nvGraphicFramePr>
        <p:xfrm>
          <a:off x="4680369" y="2316890"/>
          <a:ext cx="3952875"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99384856"/>
                    </a:ext>
                  </a:extLst>
                </a:gridCol>
                <a:gridCol w="904875">
                  <a:extLst>
                    <a:ext uri="{9D8B030D-6E8A-4147-A177-3AD203B41FA5}">
                      <a16:colId xmlns:a16="http://schemas.microsoft.com/office/drawing/2014/main" val="2809546475"/>
                    </a:ext>
                  </a:extLst>
                </a:gridCol>
              </a:tblGrid>
              <a:tr h="370840">
                <a:tc>
                  <a:txBody>
                    <a:bodyPr/>
                    <a:lstStyle/>
                    <a:p>
                      <a:r>
                        <a:rPr lang="en-GB" dirty="0">
                          <a:latin typeface="Arial" panose="020B0604020202020204" pitchFamily="34" charset="0"/>
                          <a:cs typeface="Arial" panose="020B0604020202020204" pitchFamily="34" charset="0"/>
                        </a:rPr>
                        <a:t>SHD</a:t>
                      </a:r>
                      <a:endParaRPr lang="en-IE"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No.</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6382305"/>
                  </a:ext>
                </a:extLst>
              </a:tr>
              <a:tr h="370840">
                <a:tc>
                  <a:txBody>
                    <a:bodyPr/>
                    <a:lstStyle/>
                    <a:p>
                      <a:r>
                        <a:rPr lang="en-GB" dirty="0">
                          <a:latin typeface="Arial" panose="020B0604020202020204" pitchFamily="34" charset="0"/>
                          <a:cs typeface="Arial" panose="020B0604020202020204" pitchFamily="34" charset="0"/>
                        </a:rPr>
                        <a:t>On Hand With Board</a:t>
                      </a:r>
                      <a:endParaRPr lang="en-IE"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10</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1444818"/>
                  </a:ext>
                </a:extLst>
              </a:tr>
              <a:tr h="370840">
                <a:tc>
                  <a:txBody>
                    <a:bodyPr/>
                    <a:lstStyle/>
                    <a:p>
                      <a:r>
                        <a:rPr lang="en-GB" dirty="0">
                          <a:latin typeface="Arial" panose="020B0604020202020204" pitchFamily="34" charset="0"/>
                          <a:cs typeface="Arial" panose="020B0604020202020204" pitchFamily="34" charset="0"/>
                        </a:rPr>
                        <a:t>On Hand with Inspectorate</a:t>
                      </a:r>
                      <a:endParaRPr lang="en-IE"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3</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410833"/>
                  </a:ext>
                </a:extLst>
              </a:tr>
              <a:tr h="370840">
                <a:tc>
                  <a:txBody>
                    <a:bodyPr/>
                    <a:lstStyle/>
                    <a:p>
                      <a:r>
                        <a:rPr lang="en-GB" dirty="0">
                          <a:latin typeface="Arial" panose="020B0604020202020204" pitchFamily="34" charset="0"/>
                          <a:cs typeface="Arial" panose="020B0604020202020204" pitchFamily="34" charset="0"/>
                        </a:rPr>
                        <a:t>Legal Stay</a:t>
                      </a:r>
                      <a:endParaRPr lang="en-IE"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1</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26906"/>
                  </a:ext>
                </a:extLst>
              </a:tr>
              <a:tr h="370840">
                <a:tc>
                  <a:txBody>
                    <a:bodyPr/>
                    <a:lstStyle/>
                    <a:p>
                      <a:r>
                        <a:rPr lang="en-GB" dirty="0">
                          <a:latin typeface="Arial" panose="020B0604020202020204" pitchFamily="34" charset="0"/>
                          <a:cs typeface="Arial" panose="020B0604020202020204" pitchFamily="34" charset="0"/>
                        </a:rPr>
                        <a:t>Remitted</a:t>
                      </a:r>
                      <a:endParaRPr lang="en-IE" dirty="0">
                        <a:latin typeface="Arial" panose="020B0604020202020204" pitchFamily="34" charset="0"/>
                        <a:cs typeface="Arial" panose="020B0604020202020204" pitchFamily="34" charset="0"/>
                      </a:endParaRPr>
                    </a:p>
                  </a:txBody>
                  <a:tcPr/>
                </a:tc>
                <a:tc>
                  <a:txBody>
                    <a:bodyPr/>
                    <a:lstStyle/>
                    <a:p>
                      <a:r>
                        <a:rPr lang="en-GB" dirty="0">
                          <a:solidFill>
                            <a:schemeClr val="bg1"/>
                          </a:solidFill>
                          <a:latin typeface="Arial" panose="020B0604020202020204" pitchFamily="34" charset="0"/>
                          <a:cs typeface="Arial" panose="020B0604020202020204" pitchFamily="34" charset="0"/>
                        </a:rPr>
                        <a:t>16</a:t>
                      </a:r>
                      <a:endParaRPr lang="en-IE"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671200"/>
                  </a:ext>
                </a:extLst>
              </a:tr>
              <a:tr h="370840">
                <a:tc>
                  <a:txBody>
                    <a:bodyPr/>
                    <a:lstStyle/>
                    <a:p>
                      <a:r>
                        <a:rPr lang="en-GB" dirty="0">
                          <a:latin typeface="Arial" panose="020B0604020202020204" pitchFamily="34" charset="0"/>
                          <a:cs typeface="Arial" panose="020B0604020202020204" pitchFamily="34" charset="0"/>
                        </a:rPr>
                        <a:t>Conceded/Waiting Instruction</a:t>
                      </a:r>
                      <a:endParaRPr lang="en-IE"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28</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5276566"/>
                  </a:ext>
                </a:extLst>
              </a:tr>
              <a:tr h="370840">
                <a:tc>
                  <a:txBody>
                    <a:bodyPr/>
                    <a:lstStyle/>
                    <a:p>
                      <a:r>
                        <a:rPr lang="en-GB" b="1" dirty="0">
                          <a:latin typeface="Arial" panose="020B0604020202020204" pitchFamily="34" charset="0"/>
                          <a:cs typeface="Arial" panose="020B0604020202020204" pitchFamily="34" charset="0"/>
                        </a:rPr>
                        <a:t>Total</a:t>
                      </a:r>
                      <a:endParaRPr lang="en-IE" b="1"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58</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0739597"/>
                  </a:ext>
                </a:extLst>
              </a:tr>
            </a:tbl>
          </a:graphicData>
        </a:graphic>
      </p:graphicFrame>
    </p:spTree>
    <p:extLst>
      <p:ext uri="{BB962C8B-B14F-4D97-AF65-F5344CB8AC3E}">
        <p14:creationId xmlns:p14="http://schemas.microsoft.com/office/powerpoint/2010/main" val="405723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A0B293-15E6-E6F0-6C42-5BA5552BD33E}"/>
              </a:ext>
            </a:extLst>
          </p:cNvPr>
          <p:cNvSpPr>
            <a:spLocks noGrp="1"/>
          </p:cNvSpPr>
          <p:nvPr>
            <p:ph idx="4294967295"/>
          </p:nvPr>
        </p:nvSpPr>
        <p:spPr>
          <a:xfrm>
            <a:off x="719998" y="1644749"/>
            <a:ext cx="7380003" cy="5146575"/>
          </a:xfrm>
        </p:spPr>
        <p:txBody>
          <a:bodyPr>
            <a:normAutofit fontScale="25000" lnSpcReduction="20000"/>
          </a:bodyPr>
          <a:lstStyle/>
          <a:p>
            <a:r>
              <a:rPr lang="en-GB" sz="5600" b="1" dirty="0">
                <a:latin typeface="Arial" panose="020B0604020202020204" pitchFamily="34" charset="0"/>
                <a:cs typeface="Arial" panose="020B0604020202020204" pitchFamily="34" charset="0"/>
              </a:rPr>
              <a:t>Prioritised Case Type</a:t>
            </a:r>
          </a:p>
          <a:p>
            <a:r>
              <a:rPr lang="en-GB" sz="5600" dirty="0">
                <a:latin typeface="Arial" panose="020B0604020202020204" pitchFamily="34" charset="0"/>
                <a:cs typeface="Arial" panose="020B0604020202020204" pitchFamily="34" charset="0"/>
              </a:rPr>
              <a:t>73 no. 30+ </a:t>
            </a:r>
            <a:r>
              <a:rPr lang="en-GB" sz="5600">
                <a:latin typeface="Arial" panose="020B0604020202020204" pitchFamily="34" charset="0"/>
                <a:cs typeface="Arial" panose="020B0604020202020204" pitchFamily="34" charset="0"/>
              </a:rPr>
              <a:t>cases January </a:t>
            </a:r>
            <a:r>
              <a:rPr lang="en-GB" sz="5600" dirty="0">
                <a:latin typeface="Arial" panose="020B0604020202020204" pitchFamily="34" charset="0"/>
                <a:cs typeface="Arial" panose="020B0604020202020204" pitchFamily="34" charset="0"/>
              </a:rPr>
              <a:t>2024 to June 2025 – </a:t>
            </a:r>
          </a:p>
          <a:p>
            <a:endParaRPr lang="en-GB" sz="6400" dirty="0"/>
          </a:p>
          <a:p>
            <a:endParaRPr lang="en-GB" dirty="0"/>
          </a:p>
          <a:p>
            <a:endParaRPr lang="en-GB" dirty="0"/>
          </a:p>
          <a:p>
            <a:endParaRPr lang="en-GB" dirty="0"/>
          </a:p>
          <a:p>
            <a:endParaRPr lang="en-GB" dirty="0"/>
          </a:p>
          <a:p>
            <a:pPr marL="0" indent="0">
              <a:buNone/>
            </a:pPr>
            <a:r>
              <a:rPr lang="en-GB" sz="4800" b="1" dirty="0"/>
              <a:t>Cases On Hand: 58 no.  30+ cases</a:t>
            </a:r>
          </a:p>
          <a:p>
            <a:pPr>
              <a:buFont typeface="Wingdings" panose="05000000000000000000" pitchFamily="2" charset="2"/>
              <a:buChar char="Ø"/>
            </a:pPr>
            <a:r>
              <a:rPr lang="en-GB" sz="4800" b="1" dirty="0"/>
              <a:t>Pre 2024 </a:t>
            </a:r>
            <a:r>
              <a:rPr lang="en-GB" sz="4800" dirty="0"/>
              <a:t>– 5 cases – legal issues/FI</a:t>
            </a:r>
          </a:p>
          <a:p>
            <a:pPr>
              <a:buFont typeface="Wingdings" panose="05000000000000000000" pitchFamily="2" charset="2"/>
              <a:buChar char="Ø"/>
            </a:pPr>
            <a:r>
              <a:rPr lang="en-GB" sz="4800" b="1" dirty="0"/>
              <a:t>2024 </a:t>
            </a:r>
            <a:r>
              <a:rPr lang="en-GB" sz="4800" dirty="0"/>
              <a:t>– 16 cases on hand (9 at Board level, remaining 7 with Inspectorate - imminent discharge)</a:t>
            </a:r>
          </a:p>
          <a:p>
            <a:pPr>
              <a:buFont typeface="Wingdings" panose="05000000000000000000" pitchFamily="2" charset="2"/>
              <a:buChar char="Ø"/>
            </a:pPr>
            <a:r>
              <a:rPr lang="en-GB" sz="4800" b="1" dirty="0"/>
              <a:t>2025</a:t>
            </a:r>
            <a:r>
              <a:rPr lang="en-GB" sz="4800" dirty="0"/>
              <a:t> – 37 cases on hand (9 at Board level, 18 at Inspectorate, 10 at Screening – SOP compliant)</a:t>
            </a:r>
          </a:p>
          <a:p>
            <a:endParaRPr lang="en-GB" dirty="0"/>
          </a:p>
          <a:p>
            <a:pPr marL="0" indent="0">
              <a:buNone/>
            </a:pPr>
            <a:endParaRPr lang="en-GB" dirty="0"/>
          </a:p>
          <a:p>
            <a:endParaRPr lang="en-GB" dirty="0"/>
          </a:p>
          <a:p>
            <a:pPr marL="0" indent="0">
              <a:buNone/>
            </a:pPr>
            <a:r>
              <a:rPr lang="en-GB" dirty="0"/>
              <a:t> </a:t>
            </a:r>
            <a:endParaRPr lang="en-IE" dirty="0"/>
          </a:p>
        </p:txBody>
      </p:sp>
      <p:sp>
        <p:nvSpPr>
          <p:cNvPr id="3" name="Title 2">
            <a:extLst>
              <a:ext uri="{FF2B5EF4-FFF2-40B4-BE49-F238E27FC236}">
                <a16:creationId xmlns:a16="http://schemas.microsoft.com/office/drawing/2014/main" id="{3C38C25C-BB9D-427B-8525-28E73EF6B070}"/>
              </a:ext>
            </a:extLst>
          </p:cNvPr>
          <p:cNvSpPr>
            <a:spLocks noGrp="1"/>
          </p:cNvSpPr>
          <p:nvPr>
            <p:ph type="title"/>
          </p:nvPr>
        </p:nvSpPr>
        <p:spPr/>
        <p:txBody>
          <a:bodyPr/>
          <a:lstStyle/>
          <a:p>
            <a:r>
              <a:rPr lang="en-GB" dirty="0"/>
              <a:t>30+ Housing - Summary</a:t>
            </a:r>
            <a:endParaRPr lang="en-IE" dirty="0"/>
          </a:p>
        </p:txBody>
      </p:sp>
      <p:graphicFrame>
        <p:nvGraphicFramePr>
          <p:cNvPr id="6" name="Table 5">
            <a:extLst>
              <a:ext uri="{FF2B5EF4-FFF2-40B4-BE49-F238E27FC236}">
                <a16:creationId xmlns:a16="http://schemas.microsoft.com/office/drawing/2014/main" id="{7A07AF45-92C1-F799-742A-B7F9DF505ADF}"/>
              </a:ext>
            </a:extLst>
          </p:cNvPr>
          <p:cNvGraphicFramePr>
            <a:graphicFrameLocks noGrp="1"/>
          </p:cNvGraphicFramePr>
          <p:nvPr>
            <p:extLst>
              <p:ext uri="{D42A27DB-BD31-4B8C-83A1-F6EECF244321}">
                <p14:modId xmlns:p14="http://schemas.microsoft.com/office/powerpoint/2010/main" val="3144483184"/>
              </p:ext>
            </p:extLst>
          </p:nvPr>
        </p:nvGraphicFramePr>
        <p:xfrm>
          <a:off x="1106923" y="2447992"/>
          <a:ext cx="2842201" cy="2200208"/>
        </p:xfrm>
        <a:graphic>
          <a:graphicData uri="http://schemas.openxmlformats.org/drawingml/2006/table">
            <a:tbl>
              <a:tblPr firstRow="1" bandRow="1">
                <a:tableStyleId>{5C22544A-7EE6-4342-B048-85BDC9FD1C3A}</a:tableStyleId>
              </a:tblPr>
              <a:tblGrid>
                <a:gridCol w="2194501">
                  <a:extLst>
                    <a:ext uri="{9D8B030D-6E8A-4147-A177-3AD203B41FA5}">
                      <a16:colId xmlns:a16="http://schemas.microsoft.com/office/drawing/2014/main" val="3106141246"/>
                    </a:ext>
                  </a:extLst>
                </a:gridCol>
                <a:gridCol w="647700">
                  <a:extLst>
                    <a:ext uri="{9D8B030D-6E8A-4147-A177-3AD203B41FA5}">
                      <a16:colId xmlns:a16="http://schemas.microsoft.com/office/drawing/2014/main" val="1705246705"/>
                    </a:ext>
                  </a:extLst>
                </a:gridCol>
              </a:tblGrid>
              <a:tr h="370840">
                <a:tc>
                  <a:txBody>
                    <a:bodyPr/>
                    <a:lstStyle/>
                    <a:p>
                      <a:r>
                        <a:rPr lang="en-GB" sz="1400" dirty="0">
                          <a:latin typeface="Arial" panose="020B0604020202020204" pitchFamily="34" charset="0"/>
                          <a:cs typeface="Arial" panose="020B0604020202020204" pitchFamily="34" charset="0"/>
                        </a:rPr>
                        <a:t>Status</a:t>
                      </a:r>
                      <a:endParaRPr lang="en-IE"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No.</a:t>
                      </a:r>
                      <a:endParaRPr lang="en-I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7444097"/>
                  </a:ext>
                </a:extLst>
              </a:tr>
              <a:tr h="305368">
                <a:tc>
                  <a:txBody>
                    <a:bodyPr/>
                    <a:lstStyle/>
                    <a:p>
                      <a:r>
                        <a:rPr lang="en-GB" sz="1400" dirty="0">
                          <a:latin typeface="Arial" panose="020B0604020202020204" pitchFamily="34" charset="0"/>
                          <a:cs typeface="Arial" panose="020B0604020202020204" pitchFamily="34" charset="0"/>
                        </a:rPr>
                        <a:t>Granted</a:t>
                      </a:r>
                      <a:endParaRPr lang="en-IE"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33</a:t>
                      </a:r>
                      <a:endParaRPr lang="en-I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1966887"/>
                  </a:ext>
                </a:extLst>
              </a:tr>
              <a:tr h="276225">
                <a:tc>
                  <a:txBody>
                    <a:bodyPr/>
                    <a:lstStyle/>
                    <a:p>
                      <a:r>
                        <a:rPr lang="en-GB" sz="1400" dirty="0">
                          <a:latin typeface="Arial" panose="020B0604020202020204" pitchFamily="34" charset="0"/>
                          <a:cs typeface="Arial" panose="020B0604020202020204" pitchFamily="34" charset="0"/>
                        </a:rPr>
                        <a:t>Refused</a:t>
                      </a:r>
                      <a:endParaRPr lang="en-IE"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a:t>
                      </a:r>
                      <a:endParaRPr lang="en-I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6555350"/>
                  </a:ext>
                </a:extLst>
              </a:tr>
              <a:tr h="276225">
                <a:tc>
                  <a:txBody>
                    <a:bodyPr/>
                    <a:lstStyle/>
                    <a:p>
                      <a:r>
                        <a:rPr lang="en-GB" sz="1400" dirty="0">
                          <a:latin typeface="Arial" panose="020B0604020202020204" pitchFamily="34" charset="0"/>
                          <a:cs typeface="Arial" panose="020B0604020202020204" pitchFamily="34" charset="0"/>
                        </a:rPr>
                        <a:t>Withdrawn</a:t>
                      </a:r>
                      <a:endParaRPr lang="en-IE"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11</a:t>
                      </a:r>
                      <a:endParaRPr lang="en-I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7821996"/>
                  </a:ext>
                </a:extLst>
              </a:tr>
              <a:tr h="276225">
                <a:tc>
                  <a:txBody>
                    <a:bodyPr/>
                    <a:lstStyle/>
                    <a:p>
                      <a:r>
                        <a:rPr lang="en-GB" sz="1400" dirty="0">
                          <a:latin typeface="Arial" panose="020B0604020202020204" pitchFamily="34" charset="0"/>
                          <a:cs typeface="Arial" panose="020B0604020202020204" pitchFamily="34" charset="0"/>
                        </a:rPr>
                        <a:t>Dismissed</a:t>
                      </a:r>
                      <a:endParaRPr lang="en-IE"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a:t>
                      </a:r>
                      <a:endParaRPr lang="en-I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6116637"/>
                  </a:ext>
                </a:extLst>
              </a:tr>
              <a:tr h="276225">
                <a:tc>
                  <a:txBody>
                    <a:bodyPr/>
                    <a:lstStyle/>
                    <a:p>
                      <a:r>
                        <a:rPr lang="en-GB" sz="1400" dirty="0">
                          <a:latin typeface="Arial" panose="020B0604020202020204" pitchFamily="34" charset="0"/>
                          <a:cs typeface="Arial" panose="020B0604020202020204" pitchFamily="34" charset="0"/>
                        </a:rPr>
                        <a:t>Contribution</a:t>
                      </a:r>
                      <a:endParaRPr lang="en-IE"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a:t>
                      </a:r>
                      <a:endParaRPr lang="en-I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551881"/>
                  </a:ext>
                </a:extLst>
              </a:tr>
              <a:tr h="247650">
                <a:tc>
                  <a:txBody>
                    <a:bodyPr/>
                    <a:lstStyle/>
                    <a:p>
                      <a:r>
                        <a:rPr lang="en-GB" sz="1400" b="1" dirty="0">
                          <a:latin typeface="Arial" panose="020B0604020202020204" pitchFamily="34" charset="0"/>
                          <a:cs typeface="Arial" panose="020B0604020202020204" pitchFamily="34" charset="0"/>
                        </a:rPr>
                        <a:t>Total</a:t>
                      </a:r>
                      <a:endParaRPr lang="en-IE" sz="1400" b="1" dirty="0">
                        <a:latin typeface="Arial" panose="020B0604020202020204" pitchFamily="34" charset="0"/>
                        <a:cs typeface="Arial" panose="020B0604020202020204" pitchFamily="34" charset="0"/>
                      </a:endParaRPr>
                    </a:p>
                  </a:txBody>
                  <a:tcPr/>
                </a:tc>
                <a:tc>
                  <a:txBody>
                    <a:bodyPr/>
                    <a:lstStyle/>
                    <a:p>
                      <a:r>
                        <a:rPr lang="en-GB" sz="1400" b="1" dirty="0">
                          <a:latin typeface="Arial" panose="020B0604020202020204" pitchFamily="34" charset="0"/>
                          <a:cs typeface="Arial" panose="020B0604020202020204" pitchFamily="34" charset="0"/>
                        </a:rPr>
                        <a:t>73</a:t>
                      </a:r>
                      <a:endParaRPr lang="en-IE"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1449680"/>
                  </a:ext>
                </a:extLst>
              </a:tr>
            </a:tbl>
          </a:graphicData>
        </a:graphic>
      </p:graphicFrame>
      <p:graphicFrame>
        <p:nvGraphicFramePr>
          <p:cNvPr id="4" name="Table 3">
            <a:extLst>
              <a:ext uri="{FF2B5EF4-FFF2-40B4-BE49-F238E27FC236}">
                <a16:creationId xmlns:a16="http://schemas.microsoft.com/office/drawing/2014/main" id="{362B0013-EC9C-FB31-847B-B78AC99B8D76}"/>
              </a:ext>
            </a:extLst>
          </p:cNvPr>
          <p:cNvGraphicFramePr>
            <a:graphicFrameLocks noGrp="1"/>
          </p:cNvGraphicFramePr>
          <p:nvPr/>
        </p:nvGraphicFramePr>
        <p:xfrm>
          <a:off x="4143375" y="2447992"/>
          <a:ext cx="3762375" cy="1244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949159809"/>
                    </a:ext>
                  </a:extLst>
                </a:gridCol>
                <a:gridCol w="2543175">
                  <a:extLst>
                    <a:ext uri="{9D8B030D-6E8A-4147-A177-3AD203B41FA5}">
                      <a16:colId xmlns:a16="http://schemas.microsoft.com/office/drawing/2014/main" val="2313075211"/>
                    </a:ext>
                  </a:extLst>
                </a:gridCol>
              </a:tblGrid>
              <a:tr h="389823">
                <a:tc>
                  <a:txBody>
                    <a:bodyPr/>
                    <a:lstStyle/>
                    <a:p>
                      <a:r>
                        <a:rPr lang="en-GB" dirty="0">
                          <a:latin typeface="Arial" panose="020B0604020202020204" pitchFamily="34" charset="0"/>
                          <a:cs typeface="Arial" panose="020B0604020202020204" pitchFamily="34" charset="0"/>
                        </a:rPr>
                        <a:t>Year</a:t>
                      </a:r>
                      <a:endParaRPr lang="en-IE"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Average No. of Weeks – Formal Disposals</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9642834"/>
                  </a:ext>
                </a:extLst>
              </a:tr>
              <a:tr h="370840">
                <a:tc>
                  <a:txBody>
                    <a:bodyPr/>
                    <a:lstStyle/>
                    <a:p>
                      <a:r>
                        <a:rPr lang="en-GB" dirty="0">
                          <a:latin typeface="Arial" panose="020B0604020202020204" pitchFamily="34" charset="0"/>
                          <a:cs typeface="Arial" panose="020B0604020202020204" pitchFamily="34" charset="0"/>
                        </a:rPr>
                        <a:t>2024</a:t>
                      </a:r>
                      <a:endParaRPr lang="en-IE"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34.5</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6053869"/>
                  </a:ext>
                </a:extLst>
              </a:tr>
              <a:tr h="370840">
                <a:tc>
                  <a:txBody>
                    <a:bodyPr/>
                    <a:lstStyle/>
                    <a:p>
                      <a:r>
                        <a:rPr lang="en-GB" dirty="0">
                          <a:latin typeface="Arial" panose="020B0604020202020204" pitchFamily="34" charset="0"/>
                          <a:cs typeface="Arial" panose="020B0604020202020204" pitchFamily="34" charset="0"/>
                        </a:rPr>
                        <a:t>2025</a:t>
                      </a:r>
                      <a:endParaRPr lang="en-IE" dirty="0">
                        <a:latin typeface="Arial" panose="020B0604020202020204" pitchFamily="34" charset="0"/>
                        <a:cs typeface="Arial" panose="020B0604020202020204" pitchFamily="34" charset="0"/>
                      </a:endParaRPr>
                    </a:p>
                  </a:txBody>
                  <a:tcPr/>
                </a:tc>
                <a:tc>
                  <a:txBody>
                    <a:bodyPr/>
                    <a:lstStyle/>
                    <a:p>
                      <a:pPr algn="ctr"/>
                      <a:r>
                        <a:rPr lang="en-GB" b="1" dirty="0">
                          <a:solidFill>
                            <a:srgbClr val="FF0000"/>
                          </a:solidFill>
                          <a:latin typeface="Arial" panose="020B0604020202020204" pitchFamily="34" charset="0"/>
                          <a:cs typeface="Arial" panose="020B0604020202020204" pitchFamily="34" charset="0"/>
                        </a:rPr>
                        <a:t>16.74</a:t>
                      </a:r>
                      <a:endParaRPr lang="en-IE"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1025336"/>
                  </a:ext>
                </a:extLst>
              </a:tr>
            </a:tbl>
          </a:graphicData>
        </a:graphic>
      </p:graphicFrame>
    </p:spTree>
    <p:extLst>
      <p:ext uri="{BB962C8B-B14F-4D97-AF65-F5344CB8AC3E}">
        <p14:creationId xmlns:p14="http://schemas.microsoft.com/office/powerpoint/2010/main" val="122167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E903E89B-45CC-AC6A-C67D-B4A6F505E66A}"/>
              </a:ext>
            </a:extLst>
          </p:cNvPr>
          <p:cNvSpPr>
            <a:spLocks noGrp="1"/>
          </p:cNvSpPr>
          <p:nvPr>
            <p:ph type="title"/>
          </p:nvPr>
        </p:nvSpPr>
        <p:spPr>
          <a:xfrm>
            <a:off x="495713" y="593452"/>
            <a:ext cx="6222667" cy="924365"/>
          </a:xfrm>
        </p:spPr>
        <p:txBody>
          <a:bodyPr/>
          <a:lstStyle/>
          <a:p>
            <a:pPr algn="ctr"/>
            <a:r>
              <a:rPr lang="en-IE" dirty="0"/>
              <a:t>Planning and Development Act – Part 17</a:t>
            </a:r>
            <a:br>
              <a:rPr lang="en-IE" dirty="0"/>
            </a:br>
            <a:r>
              <a:rPr lang="en-IE" dirty="0"/>
              <a:t>Change in Roles</a:t>
            </a:r>
          </a:p>
        </p:txBody>
      </p:sp>
      <p:sp>
        <p:nvSpPr>
          <p:cNvPr id="11" name="Content Placeholder 5">
            <a:extLst>
              <a:ext uri="{FF2B5EF4-FFF2-40B4-BE49-F238E27FC236}">
                <a16:creationId xmlns:a16="http://schemas.microsoft.com/office/drawing/2014/main" id="{C0B43896-DC25-31B2-B181-7B549C89C431}"/>
              </a:ext>
            </a:extLst>
          </p:cNvPr>
          <p:cNvSpPr>
            <a:spLocks noGrp="1"/>
          </p:cNvSpPr>
          <p:nvPr>
            <p:ph idx="1"/>
          </p:nvPr>
        </p:nvSpPr>
        <p:spPr>
          <a:xfrm>
            <a:off x="882000" y="1772966"/>
            <a:ext cx="7380000" cy="4320000"/>
          </a:xfrm>
        </p:spPr>
        <p:txBody>
          <a:bodyPr>
            <a:normAutofit fontScale="85000" lnSpcReduction="10000"/>
          </a:bodyPr>
          <a:lstStyle/>
          <a:p>
            <a:pPr>
              <a:buFont typeface="Arial" panose="020B0604020202020204" pitchFamily="34" charset="0"/>
              <a:buChar char="•"/>
            </a:pPr>
            <a:r>
              <a:rPr lang="en-US" dirty="0"/>
              <a:t>Part 17 of P&amp;D Act 2024 was commenced on the 18</a:t>
            </a:r>
            <a:r>
              <a:rPr lang="en-US" baseline="30000" dirty="0"/>
              <a:t>th</a:t>
            </a:r>
            <a:r>
              <a:rPr lang="en-US" dirty="0"/>
              <a:t> of June 2025.</a:t>
            </a:r>
          </a:p>
          <a:p>
            <a:pPr>
              <a:buFont typeface="Arial" panose="020B0604020202020204" pitchFamily="34" charset="0"/>
              <a:buChar char="•"/>
            </a:pPr>
            <a:r>
              <a:rPr lang="en-US" dirty="0"/>
              <a:t>New Governance Structure - New Governing Board announced by Minister following recruitment process run by Public Jobs. The Chairperson of the Governing Board is Paul Reid.</a:t>
            </a:r>
          </a:p>
          <a:p>
            <a:pPr>
              <a:buFont typeface="Arial" panose="020B0604020202020204" pitchFamily="34" charset="0"/>
              <a:buChar char="•"/>
            </a:pPr>
            <a:r>
              <a:rPr lang="en-US" dirty="0"/>
              <a:t>The Chairperson of An Bord Pleanála became the Chief Executive Officer (CEO) of the Commission.</a:t>
            </a:r>
          </a:p>
          <a:p>
            <a:pPr>
              <a:buFont typeface="Arial" panose="020B0604020202020204" pitchFamily="34" charset="0"/>
              <a:buChar char="•"/>
            </a:pPr>
            <a:r>
              <a:rPr lang="en-US" dirty="0"/>
              <a:t>The Deputy Chairperson became the Deputy Chief Planning Commissioner, and 13 Board members became Planning Commissioner.</a:t>
            </a:r>
          </a:p>
          <a:p>
            <a:pPr>
              <a:buFont typeface="Arial" panose="020B0604020202020204" pitchFamily="34" charset="0"/>
              <a:buChar char="•"/>
            </a:pPr>
            <a:r>
              <a:rPr lang="en-US" dirty="0"/>
              <a:t>The Role of Chief Planning Commissioner to be filled following a  recruitment process run by Public Jobs.</a:t>
            </a:r>
          </a:p>
          <a:p>
            <a:pPr marL="0" indent="0">
              <a:buNone/>
            </a:pPr>
            <a:endParaRPr lang="en-IE" dirty="0"/>
          </a:p>
        </p:txBody>
      </p:sp>
    </p:spTree>
    <p:extLst>
      <p:ext uri="{BB962C8B-B14F-4D97-AF65-F5344CB8AC3E}">
        <p14:creationId xmlns:p14="http://schemas.microsoft.com/office/powerpoint/2010/main" val="258849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377DD5-31AC-EC35-33C3-97A41ADF1E73}"/>
              </a:ext>
            </a:extLst>
          </p:cNvPr>
          <p:cNvSpPr txBox="1">
            <a:spLocks noGrp="1"/>
          </p:cNvSpPr>
          <p:nvPr>
            <p:ph type="title"/>
          </p:nvPr>
        </p:nvSpPr>
        <p:spPr>
          <a:xfrm>
            <a:off x="720000" y="540000"/>
            <a:ext cx="6222667" cy="501125"/>
          </a:xfrm>
        </p:spPr>
        <p:txBody>
          <a:bodyPr/>
          <a:lstStyle/>
          <a:p>
            <a:pPr lvl="0"/>
            <a:r>
              <a:rPr lang="en-GB" dirty="0"/>
              <a:t>30+ Housing Schemes</a:t>
            </a:r>
            <a:endParaRPr lang="en-IE" dirty="0"/>
          </a:p>
        </p:txBody>
      </p:sp>
      <p:sp>
        <p:nvSpPr>
          <p:cNvPr id="6" name="Text Placeholder 7">
            <a:extLst>
              <a:ext uri="{FF2B5EF4-FFF2-40B4-BE49-F238E27FC236}">
                <a16:creationId xmlns:a16="http://schemas.microsoft.com/office/drawing/2014/main" id="{733F0CA2-A3AC-A28A-5C1B-432AED838B5D}"/>
              </a:ext>
            </a:extLst>
          </p:cNvPr>
          <p:cNvSpPr txBox="1">
            <a:spLocks/>
          </p:cNvSpPr>
          <p:nvPr/>
        </p:nvSpPr>
        <p:spPr>
          <a:xfrm>
            <a:off x="720730" y="979249"/>
            <a:ext cx="5403665" cy="482876"/>
          </a:xfrm>
          <a:prstGeom prst="rect">
            <a:avLst/>
          </a:prstGeom>
        </p:spPr>
        <p:txBody>
          <a:bodyPr vert="horz" lIns="91440" tIns="45720" rIns="91440" bIns="45720" rtlCol="0">
            <a:normAutofit/>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200" dirty="0"/>
              <a:t>Cases on Hand</a:t>
            </a:r>
          </a:p>
        </p:txBody>
      </p:sp>
      <p:graphicFrame>
        <p:nvGraphicFramePr>
          <p:cNvPr id="3" name="Table 2">
            <a:extLst>
              <a:ext uri="{FF2B5EF4-FFF2-40B4-BE49-F238E27FC236}">
                <a16:creationId xmlns:a16="http://schemas.microsoft.com/office/drawing/2014/main" id="{D8F7EE4D-C9E1-14B2-F21E-BA27859E7C88}"/>
              </a:ext>
            </a:extLst>
          </p:cNvPr>
          <p:cNvGraphicFramePr>
            <a:graphicFrameLocks noGrp="1"/>
          </p:cNvGraphicFramePr>
          <p:nvPr>
            <p:extLst>
              <p:ext uri="{D42A27DB-BD31-4B8C-83A1-F6EECF244321}">
                <p14:modId xmlns:p14="http://schemas.microsoft.com/office/powerpoint/2010/main" val="1823020395"/>
              </p:ext>
            </p:extLst>
          </p:nvPr>
        </p:nvGraphicFramePr>
        <p:xfrm>
          <a:off x="720725" y="1979613"/>
          <a:ext cx="6095998" cy="2357120"/>
        </p:xfrm>
        <a:graphic>
          <a:graphicData uri="http://schemas.openxmlformats.org/drawingml/2006/table">
            <a:tbl>
              <a:tblPr firstRow="1" bandRow="1">
                <a:tableStyleId>{5C22544A-7EE6-4342-B048-85BDC9FD1C3A}</a:tableStyleId>
              </a:tblPr>
              <a:tblGrid>
                <a:gridCol w="1118872">
                  <a:extLst>
                    <a:ext uri="{9D8B030D-6E8A-4147-A177-3AD203B41FA5}">
                      <a16:colId xmlns:a16="http://schemas.microsoft.com/office/drawing/2014/main" val="1341797377"/>
                    </a:ext>
                  </a:extLst>
                </a:gridCol>
                <a:gridCol w="1187325">
                  <a:extLst>
                    <a:ext uri="{9D8B030D-6E8A-4147-A177-3AD203B41FA5}">
                      <a16:colId xmlns:a16="http://schemas.microsoft.com/office/drawing/2014/main" val="2388967930"/>
                    </a:ext>
                  </a:extLst>
                </a:gridCol>
                <a:gridCol w="1043890">
                  <a:extLst>
                    <a:ext uri="{9D8B030D-6E8A-4147-A177-3AD203B41FA5}">
                      <a16:colId xmlns:a16="http://schemas.microsoft.com/office/drawing/2014/main" val="3212147606"/>
                    </a:ext>
                  </a:extLst>
                </a:gridCol>
                <a:gridCol w="996078">
                  <a:extLst>
                    <a:ext uri="{9D8B030D-6E8A-4147-A177-3AD203B41FA5}">
                      <a16:colId xmlns:a16="http://schemas.microsoft.com/office/drawing/2014/main" val="921039455"/>
                    </a:ext>
                  </a:extLst>
                </a:gridCol>
                <a:gridCol w="996078">
                  <a:extLst>
                    <a:ext uri="{9D8B030D-6E8A-4147-A177-3AD203B41FA5}">
                      <a16:colId xmlns:a16="http://schemas.microsoft.com/office/drawing/2014/main" val="1365111911"/>
                    </a:ext>
                  </a:extLst>
                </a:gridCol>
                <a:gridCol w="753755">
                  <a:extLst>
                    <a:ext uri="{9D8B030D-6E8A-4147-A177-3AD203B41FA5}">
                      <a16:colId xmlns:a16="http://schemas.microsoft.com/office/drawing/2014/main" val="4251201293"/>
                    </a:ext>
                  </a:extLst>
                </a:gridCol>
              </a:tblGrid>
              <a:tr h="370840">
                <a:tc>
                  <a:txBody>
                    <a:bodyPr/>
                    <a:lstStyle/>
                    <a:p>
                      <a:r>
                        <a:rPr lang="en-GB" dirty="0">
                          <a:latin typeface="Arial" panose="020B0604020202020204" pitchFamily="34" charset="0"/>
                          <a:cs typeface="Arial" panose="020B0604020202020204" pitchFamily="34" charset="0"/>
                        </a:rPr>
                        <a:t>Year</a:t>
                      </a:r>
                      <a:endParaRPr lang="en-IE"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Screening</a:t>
                      </a:r>
                      <a:endParaRPr lang="en-IE"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Analyse</a:t>
                      </a:r>
                      <a:endParaRPr lang="en-IE"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Decide</a:t>
                      </a:r>
                      <a:endParaRPr lang="en-IE" dirty="0">
                        <a:latin typeface="Arial" panose="020B0604020202020204" pitchFamily="34" charset="0"/>
                        <a:cs typeface="Arial" panose="020B0604020202020204" pitchFamily="34" charset="0"/>
                      </a:endParaRPr>
                    </a:p>
                  </a:txBody>
                  <a:tcPr/>
                </a:tc>
                <a:tc>
                  <a:txBody>
                    <a:bodyPr/>
                    <a:lstStyle/>
                    <a:p>
                      <a:pPr algn="ctr"/>
                      <a:r>
                        <a:rPr lang="en-IE" dirty="0">
                          <a:latin typeface="Arial" panose="020B0604020202020204" pitchFamily="34" charset="0"/>
                          <a:cs typeface="Arial" panose="020B0604020202020204" pitchFamily="34" charset="0"/>
                        </a:rPr>
                        <a:t>Legal Stay</a:t>
                      </a:r>
                    </a:p>
                  </a:txBody>
                  <a:tcPr/>
                </a:tc>
                <a:tc>
                  <a:txBody>
                    <a:bodyPr/>
                    <a:lstStyle/>
                    <a:p>
                      <a:pPr algn="ctr"/>
                      <a:r>
                        <a:rPr lang="en-GB" dirty="0">
                          <a:latin typeface="Arial" panose="020B0604020202020204" pitchFamily="34" charset="0"/>
                          <a:cs typeface="Arial" panose="020B0604020202020204" pitchFamily="34" charset="0"/>
                        </a:rPr>
                        <a:t>Total</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3636203"/>
                  </a:ext>
                </a:extLst>
              </a:tr>
              <a:tr h="370840">
                <a:tc>
                  <a:txBody>
                    <a:bodyPr/>
                    <a:lstStyle/>
                    <a:p>
                      <a:r>
                        <a:rPr lang="en-GB" b="1" dirty="0">
                          <a:solidFill>
                            <a:schemeClr val="bg1"/>
                          </a:solidFill>
                          <a:latin typeface="Arial" panose="020B0604020202020204" pitchFamily="34" charset="0"/>
                          <a:cs typeface="Arial" panose="020B0604020202020204" pitchFamily="34" charset="0"/>
                        </a:rPr>
                        <a:t>2023</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dirty="0">
                          <a:solidFill>
                            <a:schemeClr val="bg1"/>
                          </a:solidFill>
                          <a:latin typeface="Arial" panose="020B0604020202020204" pitchFamily="34" charset="0"/>
                          <a:cs typeface="Arial" panose="020B0604020202020204" pitchFamily="34" charset="0"/>
                        </a:rPr>
                        <a:t>2</a:t>
                      </a: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dirty="0">
                          <a:solidFill>
                            <a:schemeClr val="bg1"/>
                          </a:solidFill>
                          <a:latin typeface="Arial" panose="020B0604020202020204" pitchFamily="34" charset="0"/>
                          <a:cs typeface="Arial" panose="020B0604020202020204" pitchFamily="34" charset="0"/>
                        </a:rPr>
                        <a:t>2</a:t>
                      </a:r>
                      <a:endParaRPr lang="en-IE"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961969"/>
                  </a:ext>
                </a:extLst>
              </a:tr>
              <a:tr h="370840">
                <a:tc>
                  <a:txBody>
                    <a:bodyPr/>
                    <a:lstStyle/>
                    <a:p>
                      <a:r>
                        <a:rPr lang="en-GB" b="1" dirty="0">
                          <a:solidFill>
                            <a:schemeClr val="bg1"/>
                          </a:solidFill>
                          <a:latin typeface="Arial" panose="020B0604020202020204" pitchFamily="34" charset="0"/>
                          <a:cs typeface="Arial" panose="020B0604020202020204" pitchFamily="34" charset="0"/>
                        </a:rPr>
                        <a:t>2024</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dirty="0">
                          <a:solidFill>
                            <a:schemeClr val="bg1"/>
                          </a:solidFill>
                          <a:latin typeface="Arial" panose="020B0604020202020204" pitchFamily="34" charset="0"/>
                          <a:cs typeface="Arial" panose="020B0604020202020204" pitchFamily="34" charset="0"/>
                        </a:rPr>
                        <a:t>0</a:t>
                      </a: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dirty="0">
                          <a:solidFill>
                            <a:schemeClr val="bg1"/>
                          </a:solidFill>
                          <a:latin typeface="Arial" panose="020B0604020202020204" pitchFamily="34" charset="0"/>
                          <a:cs typeface="Arial" panose="020B0604020202020204" pitchFamily="34" charset="0"/>
                        </a:rPr>
                        <a:t>7</a:t>
                      </a: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dirty="0">
                          <a:solidFill>
                            <a:schemeClr val="bg1"/>
                          </a:solidFill>
                          <a:latin typeface="Arial" panose="020B0604020202020204" pitchFamily="34" charset="0"/>
                          <a:cs typeface="Arial" panose="020B0604020202020204" pitchFamily="34" charset="0"/>
                        </a:rPr>
                        <a:t>9</a:t>
                      </a: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dirty="0">
                          <a:solidFill>
                            <a:schemeClr val="bg1"/>
                          </a:solidFill>
                          <a:latin typeface="Arial" panose="020B0604020202020204" pitchFamily="34" charset="0"/>
                          <a:cs typeface="Arial" panose="020B0604020202020204" pitchFamily="34" charset="0"/>
                        </a:rPr>
                        <a:t>16</a:t>
                      </a:r>
                      <a:endParaRPr lang="en-IE"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0791322"/>
                  </a:ext>
                </a:extLst>
              </a:tr>
              <a:tr h="370840">
                <a:tc>
                  <a:txBody>
                    <a:bodyPr/>
                    <a:lstStyle/>
                    <a:p>
                      <a:r>
                        <a:rPr lang="en-GB" b="1" dirty="0">
                          <a:solidFill>
                            <a:schemeClr val="bg1"/>
                          </a:solidFill>
                          <a:latin typeface="Arial" panose="020B0604020202020204" pitchFamily="34" charset="0"/>
                          <a:cs typeface="Arial" panose="020B0604020202020204" pitchFamily="34" charset="0"/>
                        </a:rPr>
                        <a:t>2025</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0" dirty="0">
                          <a:solidFill>
                            <a:schemeClr val="bg1"/>
                          </a:solidFill>
                          <a:latin typeface="Arial" panose="020B0604020202020204" pitchFamily="34" charset="0"/>
                          <a:cs typeface="Arial" panose="020B0604020202020204" pitchFamily="34" charset="0"/>
                        </a:rPr>
                        <a:t>10</a:t>
                      </a: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0" dirty="0">
                          <a:solidFill>
                            <a:schemeClr val="bg1"/>
                          </a:solidFill>
                          <a:latin typeface="Arial" panose="020B0604020202020204" pitchFamily="34" charset="0"/>
                          <a:cs typeface="Arial" panose="020B0604020202020204" pitchFamily="34" charset="0"/>
                        </a:rPr>
                        <a:t>18</a:t>
                      </a: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0" dirty="0">
                          <a:solidFill>
                            <a:schemeClr val="bg1"/>
                          </a:solidFill>
                          <a:latin typeface="Arial" panose="020B0604020202020204" pitchFamily="34" charset="0"/>
                          <a:cs typeface="Arial" panose="020B0604020202020204" pitchFamily="34" charset="0"/>
                        </a:rPr>
                        <a:t>9</a:t>
                      </a: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0" dirty="0">
                          <a:solidFill>
                            <a:schemeClr val="bg1"/>
                          </a:solidFill>
                          <a:latin typeface="Arial" panose="020B0604020202020204" pitchFamily="34" charset="0"/>
                          <a:cs typeface="Arial" panose="020B0604020202020204" pitchFamily="34" charset="0"/>
                        </a:rPr>
                        <a:t>37</a:t>
                      </a:r>
                      <a:endParaRPr lang="en-IE" b="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3575966"/>
                  </a:ext>
                </a:extLst>
              </a:tr>
              <a:tr h="370840">
                <a:tc>
                  <a:txBody>
                    <a:bodyPr/>
                    <a:lstStyle/>
                    <a:p>
                      <a:r>
                        <a:rPr lang="en-GB" b="1" dirty="0">
                          <a:solidFill>
                            <a:schemeClr val="bg1"/>
                          </a:solidFill>
                          <a:latin typeface="Arial" panose="020B0604020202020204" pitchFamily="34" charset="0"/>
                          <a:cs typeface="Arial" panose="020B0604020202020204" pitchFamily="34" charset="0"/>
                        </a:rPr>
                        <a:t>Legal Stay</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n-IE" b="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IE" b="0" dirty="0">
                          <a:solidFill>
                            <a:schemeClr val="bg1"/>
                          </a:solidFill>
                          <a:latin typeface="Arial" panose="020B0604020202020204" pitchFamily="34" charset="0"/>
                          <a:cs typeface="Arial" panose="020B0604020202020204" pitchFamily="34" charset="0"/>
                        </a:rPr>
                        <a:t>3</a:t>
                      </a:r>
                    </a:p>
                  </a:txBody>
                  <a:tcPr/>
                </a:tc>
                <a:tc>
                  <a:txBody>
                    <a:bodyPr/>
                    <a:lstStyle/>
                    <a:p>
                      <a:pPr algn="ctr"/>
                      <a:r>
                        <a:rPr lang="en-GB" b="0" dirty="0">
                          <a:solidFill>
                            <a:schemeClr val="bg1"/>
                          </a:solidFill>
                          <a:latin typeface="Arial" panose="020B0604020202020204" pitchFamily="34" charset="0"/>
                          <a:cs typeface="Arial" panose="020B0604020202020204" pitchFamily="34" charset="0"/>
                        </a:rPr>
                        <a:t>3</a:t>
                      </a:r>
                      <a:endParaRPr lang="en-IE" b="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5228913"/>
                  </a:ext>
                </a:extLst>
              </a:tr>
              <a:tr h="370840">
                <a:tc>
                  <a:txBody>
                    <a:bodyPr/>
                    <a:lstStyle/>
                    <a:p>
                      <a:r>
                        <a:rPr lang="en-GB" b="1" dirty="0">
                          <a:solidFill>
                            <a:schemeClr val="bg1"/>
                          </a:solidFill>
                          <a:latin typeface="Arial" panose="020B0604020202020204" pitchFamily="34" charset="0"/>
                          <a:cs typeface="Arial" panose="020B0604020202020204" pitchFamily="34" charset="0"/>
                        </a:rPr>
                        <a:t>Total</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1" dirty="0">
                          <a:solidFill>
                            <a:schemeClr val="bg1"/>
                          </a:solidFill>
                          <a:latin typeface="Arial" panose="020B0604020202020204" pitchFamily="34" charset="0"/>
                          <a:cs typeface="Arial" panose="020B0604020202020204" pitchFamily="34" charset="0"/>
                        </a:rPr>
                        <a:t>10</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1" dirty="0">
                          <a:solidFill>
                            <a:schemeClr val="bg1"/>
                          </a:solidFill>
                          <a:latin typeface="Arial" panose="020B0604020202020204" pitchFamily="34" charset="0"/>
                          <a:cs typeface="Arial" panose="020B0604020202020204" pitchFamily="34" charset="0"/>
                        </a:rPr>
                        <a:t>25</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b="1" dirty="0">
                          <a:solidFill>
                            <a:schemeClr val="bg1"/>
                          </a:solidFill>
                          <a:latin typeface="Arial" panose="020B0604020202020204" pitchFamily="34" charset="0"/>
                          <a:cs typeface="Arial" panose="020B0604020202020204" pitchFamily="34" charset="0"/>
                        </a:rPr>
                        <a:t>20</a:t>
                      </a:r>
                      <a:endParaRPr lang="en-IE"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IE" b="1" dirty="0">
                          <a:solidFill>
                            <a:schemeClr val="bg1"/>
                          </a:solidFill>
                          <a:latin typeface="Arial" panose="020B0604020202020204" pitchFamily="34" charset="0"/>
                          <a:cs typeface="Arial" panose="020B0604020202020204" pitchFamily="34" charset="0"/>
                        </a:rPr>
                        <a:t>3</a:t>
                      </a:r>
                    </a:p>
                  </a:txBody>
                  <a:tcPr/>
                </a:tc>
                <a:tc>
                  <a:txBody>
                    <a:bodyPr/>
                    <a:lstStyle/>
                    <a:p>
                      <a:pPr algn="ctr"/>
                      <a:r>
                        <a:rPr lang="en-GB" b="1" dirty="0">
                          <a:solidFill>
                            <a:schemeClr val="bg1"/>
                          </a:solidFill>
                          <a:latin typeface="Arial" panose="020B0604020202020204" pitchFamily="34" charset="0"/>
                          <a:cs typeface="Arial" panose="020B0604020202020204" pitchFamily="34" charset="0"/>
                        </a:rPr>
                        <a:t>58</a:t>
                      </a:r>
                      <a:endParaRPr lang="en-IE"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0123506"/>
                  </a:ext>
                </a:extLst>
              </a:tr>
            </a:tbl>
          </a:graphicData>
        </a:graphic>
      </p:graphicFrame>
    </p:spTree>
    <p:extLst>
      <p:ext uri="{BB962C8B-B14F-4D97-AF65-F5344CB8AC3E}">
        <p14:creationId xmlns:p14="http://schemas.microsoft.com/office/powerpoint/2010/main" val="295096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B19DBC-3842-9FA3-A316-2AA1F7BCCC59}"/>
              </a:ext>
            </a:extLst>
          </p:cNvPr>
          <p:cNvSpPr txBox="1">
            <a:spLocks/>
          </p:cNvSpPr>
          <p:nvPr/>
        </p:nvSpPr>
        <p:spPr>
          <a:xfrm>
            <a:off x="1789432" y="3837532"/>
            <a:ext cx="6658953" cy="1105404"/>
          </a:xfrm>
          <a:prstGeom prst="rect">
            <a:avLst/>
          </a:prstGeom>
        </p:spPr>
        <p:txBody>
          <a:bodyPr vert="horz" lIns="91440" tIns="45720" rIns="91440" bIns="45720" rtlCol="0" anchor="t">
            <a:normAutofit fontScale="97500"/>
          </a:bodyPr>
          <a:lstStyle>
            <a:lvl1pPr algn="l" defTabSz="685800" rtl="0" eaLnBrk="1" latinLnBrk="0" hangingPunct="1">
              <a:lnSpc>
                <a:spcPts val="3600"/>
              </a:lnSpc>
              <a:spcBef>
                <a:spcPct val="0"/>
              </a:spcBef>
              <a:buNone/>
              <a:defRPr sz="3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2800" dirty="0"/>
              <a:t>Strategic Infrastructure and Direct Applications</a:t>
            </a:r>
          </a:p>
        </p:txBody>
      </p:sp>
    </p:spTree>
    <p:extLst>
      <p:ext uri="{BB962C8B-B14F-4D97-AF65-F5344CB8AC3E}">
        <p14:creationId xmlns:p14="http://schemas.microsoft.com/office/powerpoint/2010/main" val="393136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CB611BF-1D39-9EE1-5DCD-19F3B2179B40}"/>
              </a:ext>
            </a:extLst>
          </p:cNvPr>
          <p:cNvSpPr>
            <a:spLocks noGrp="1"/>
          </p:cNvSpPr>
          <p:nvPr>
            <p:ph type="body" sz="quarter" idx="13"/>
          </p:nvPr>
        </p:nvSpPr>
        <p:spPr>
          <a:xfrm>
            <a:off x="720725" y="558001"/>
            <a:ext cx="6221413" cy="501125"/>
          </a:xfrm>
        </p:spPr>
        <p:txBody>
          <a:bodyPr>
            <a:normAutofit/>
          </a:bodyPr>
          <a:lstStyle/>
          <a:p>
            <a:r>
              <a:rPr kumimoji="0" lang="en-IE" sz="2200" b="1" i="0" u="none" strike="noStrike" kern="1200" cap="none" spc="0" normalizeH="0" baseline="0" noProof="0" dirty="0">
                <a:ln>
                  <a:noFill/>
                </a:ln>
                <a:solidFill>
                  <a:srgbClr val="C09B57"/>
                </a:solidFill>
                <a:effectLst/>
                <a:uLnTx/>
                <a:uFillTx/>
                <a:latin typeface="Arial" panose="020B0604020202020204"/>
                <a:ea typeface="+mj-ea"/>
                <a:cs typeface="+mj-cs"/>
              </a:rPr>
              <a:t>MARINE</a:t>
            </a:r>
            <a:r>
              <a:rPr kumimoji="0" lang="ga-IE" sz="2200" b="1" i="0" u="none" strike="noStrike" kern="1200" cap="none" spc="0" normalizeH="0" baseline="0" noProof="0" dirty="0">
                <a:ln>
                  <a:noFill/>
                </a:ln>
                <a:solidFill>
                  <a:srgbClr val="C09B57"/>
                </a:solidFill>
                <a:effectLst/>
                <a:uLnTx/>
                <a:uFillTx/>
                <a:latin typeface="Arial" panose="020B0604020202020204"/>
                <a:ea typeface="+mj-ea"/>
                <a:cs typeface="+mj-cs"/>
              </a:rPr>
              <a:t> Applications</a:t>
            </a:r>
            <a:endParaRPr lang="en-IE" b="1" dirty="0">
              <a:solidFill>
                <a:schemeClr val="accent2">
                  <a:lumMod val="75000"/>
                </a:schemeClr>
              </a:solidFill>
            </a:endParaRPr>
          </a:p>
        </p:txBody>
      </p:sp>
      <p:sp>
        <p:nvSpPr>
          <p:cNvPr id="6" name="Content Placeholder 5">
            <a:extLst>
              <a:ext uri="{FF2B5EF4-FFF2-40B4-BE49-F238E27FC236}">
                <a16:creationId xmlns:a16="http://schemas.microsoft.com/office/drawing/2014/main" id="{BD89AACC-62F9-FE8D-E2CA-C7618A7CC0CF}"/>
              </a:ext>
            </a:extLst>
          </p:cNvPr>
          <p:cNvSpPr txBox="1">
            <a:spLocks/>
          </p:cNvSpPr>
          <p:nvPr/>
        </p:nvSpPr>
        <p:spPr>
          <a:xfrm>
            <a:off x="720000" y="1637647"/>
            <a:ext cx="7704000" cy="5004706"/>
          </a:xfrm>
          <a:prstGeom prst="rect">
            <a:avLst/>
          </a:prstGeom>
        </p:spPr>
        <p:txBody>
          <a:bodyPr vert="horz" lIns="91440" tIns="45720" rIns="91440" bIns="45720" rtlCol="0">
            <a:normAutofit fontScale="92500" lnSpcReduction="20000"/>
          </a:bodyPr>
          <a:lstStyle>
            <a:lvl1pPr marL="324000" marR="0"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sz="2000" b="0" kern="1200">
                <a:solidFill>
                  <a:schemeClr val="bg2"/>
                </a:solidFill>
                <a:latin typeface="+mn-lt"/>
                <a:ea typeface="+mn-ea"/>
                <a:cs typeface="+mn-cs"/>
              </a:defRPr>
            </a:lvl1pPr>
            <a:lvl2pPr marL="648000" marR="0" indent="-324000" algn="l" defTabSz="685800" rtl="0" eaLnBrk="1" fontAlgn="auto" latinLnBrk="0" hangingPunct="1">
              <a:lnSpc>
                <a:spcPts val="2000"/>
              </a:lnSpc>
              <a:spcBef>
                <a:spcPts val="0"/>
              </a:spcBef>
              <a:spcAft>
                <a:spcPts val="850"/>
              </a:spcAft>
              <a:buClrTx/>
              <a:buSzTx/>
              <a:buFont typeface="Arial" panose="020B0604020202020204" pitchFamily="34" charset="0"/>
              <a:buChar char="»"/>
              <a:tabLst/>
              <a:defRPr sz="1800" b="0" kern="1200">
                <a:solidFill>
                  <a:schemeClr val="bg2"/>
                </a:solidFill>
                <a:latin typeface="+mn-lt"/>
                <a:ea typeface="+mn-ea"/>
                <a:cs typeface="+mn-cs"/>
              </a:defRPr>
            </a:lvl2pPr>
            <a:lvl3pPr marL="972000" marR="0" indent="-324000" algn="l" defTabSz="685800" rtl="0" eaLnBrk="1" fontAlgn="auto" latinLnBrk="0" hangingPunct="1">
              <a:lnSpc>
                <a:spcPts val="1800"/>
              </a:lnSpc>
              <a:spcBef>
                <a:spcPts val="0"/>
              </a:spcBef>
              <a:spcAft>
                <a:spcPts val="850"/>
              </a:spcAft>
              <a:buClrTx/>
              <a:buSzTx/>
              <a:buFont typeface="Arial" panose="020B0604020202020204" pitchFamily="34" charset="0"/>
              <a:buChar char="»"/>
              <a:tabLst/>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IE" sz="1800" dirty="0">
                <a:solidFill>
                  <a:schemeClr val="bg1"/>
                </a:solidFill>
              </a:rPr>
              <a:t>All six </a:t>
            </a:r>
            <a:r>
              <a:rPr lang="en-IE" sz="1800" b="1" dirty="0">
                <a:solidFill>
                  <a:schemeClr val="bg1"/>
                </a:solidFill>
              </a:rPr>
              <a:t>Phase 1 ORE </a:t>
            </a:r>
            <a:r>
              <a:rPr lang="en-IE" sz="1800" dirty="0">
                <a:solidFill>
                  <a:schemeClr val="bg1"/>
                </a:solidFill>
              </a:rPr>
              <a:t>projects received and live  </a:t>
            </a:r>
          </a:p>
          <a:p>
            <a:pPr lvl="1">
              <a:lnSpc>
                <a:spcPct val="120000"/>
              </a:lnSpc>
            </a:pPr>
            <a:r>
              <a:rPr lang="en-IE" sz="1600" dirty="0">
                <a:solidFill>
                  <a:schemeClr val="bg1"/>
                </a:solidFill>
              </a:rPr>
              <a:t>Oriel, NISA and Arklow lodged Summer 24</a:t>
            </a:r>
          </a:p>
          <a:p>
            <a:pPr lvl="2">
              <a:lnSpc>
                <a:spcPct val="120000"/>
              </a:lnSpc>
            </a:pPr>
            <a:r>
              <a:rPr lang="en-IE" sz="1400" dirty="0">
                <a:solidFill>
                  <a:schemeClr val="bg1"/>
                </a:solidFill>
              </a:rPr>
              <a:t>Substantial Further Information Request issued 10</a:t>
            </a:r>
            <a:r>
              <a:rPr lang="en-IE" sz="1400" baseline="30000" dirty="0">
                <a:solidFill>
                  <a:schemeClr val="bg1"/>
                </a:solidFill>
              </a:rPr>
              <a:t>th</a:t>
            </a:r>
            <a:r>
              <a:rPr lang="en-IE" sz="1400" dirty="0">
                <a:solidFill>
                  <a:schemeClr val="bg1"/>
                </a:solidFill>
              </a:rPr>
              <a:t> April 2025 with 9 months response time (provision for longer time if needed)</a:t>
            </a:r>
          </a:p>
          <a:p>
            <a:pPr lvl="1">
              <a:lnSpc>
                <a:spcPct val="120000"/>
              </a:lnSpc>
            </a:pPr>
            <a:r>
              <a:rPr lang="en-IE" sz="1600" dirty="0">
                <a:solidFill>
                  <a:schemeClr val="bg1"/>
                </a:solidFill>
              </a:rPr>
              <a:t>Codling lodged late September 24</a:t>
            </a:r>
          </a:p>
          <a:p>
            <a:pPr lvl="2">
              <a:lnSpc>
                <a:spcPct val="120000"/>
              </a:lnSpc>
            </a:pPr>
            <a:r>
              <a:rPr lang="en-IE" sz="1400" dirty="0">
                <a:solidFill>
                  <a:schemeClr val="bg1"/>
                </a:solidFill>
              </a:rPr>
              <a:t>Further Information due to be requested shortly</a:t>
            </a:r>
            <a:endParaRPr lang="en-IE" sz="1400" b="1" dirty="0">
              <a:solidFill>
                <a:schemeClr val="bg1"/>
              </a:solidFill>
            </a:endParaRPr>
          </a:p>
          <a:p>
            <a:pPr lvl="1">
              <a:lnSpc>
                <a:spcPct val="120000"/>
              </a:lnSpc>
            </a:pPr>
            <a:r>
              <a:rPr lang="en-IE" sz="1600" dirty="0">
                <a:solidFill>
                  <a:schemeClr val="bg1"/>
                </a:solidFill>
              </a:rPr>
              <a:t>Sceirde Rocks off west coast received 11th January 2025 and Dublin Array 28</a:t>
            </a:r>
            <a:r>
              <a:rPr lang="en-IE" sz="1600" baseline="30000" dirty="0">
                <a:solidFill>
                  <a:schemeClr val="bg1"/>
                </a:solidFill>
              </a:rPr>
              <a:t>th</a:t>
            </a:r>
            <a:r>
              <a:rPr lang="en-IE" sz="1600" dirty="0">
                <a:solidFill>
                  <a:schemeClr val="bg1"/>
                </a:solidFill>
              </a:rPr>
              <a:t> February 2025 </a:t>
            </a:r>
            <a:endParaRPr lang="en-IE" sz="1400" b="1" dirty="0">
              <a:solidFill>
                <a:schemeClr val="bg1"/>
              </a:solidFill>
            </a:endParaRPr>
          </a:p>
          <a:p>
            <a:pPr>
              <a:lnSpc>
                <a:spcPct val="120000"/>
              </a:lnSpc>
            </a:pPr>
            <a:r>
              <a:rPr lang="en-IE" sz="1800" dirty="0">
                <a:solidFill>
                  <a:schemeClr val="bg1"/>
                </a:solidFill>
              </a:rPr>
              <a:t>Pre application consultation with a number of Ports to facilitate ORE have completed and applications anticipated</a:t>
            </a:r>
          </a:p>
          <a:p>
            <a:pPr lvl="1">
              <a:lnSpc>
                <a:spcPct val="120000"/>
              </a:lnSpc>
            </a:pPr>
            <a:r>
              <a:rPr lang="en-IE" sz="1600" dirty="0">
                <a:solidFill>
                  <a:schemeClr val="bg1"/>
                </a:solidFill>
              </a:rPr>
              <a:t>Ringaskiddy Port lodged 13</a:t>
            </a:r>
            <a:r>
              <a:rPr lang="en-IE" sz="1600" baseline="30000" dirty="0">
                <a:solidFill>
                  <a:schemeClr val="bg1"/>
                </a:solidFill>
              </a:rPr>
              <a:t>th</a:t>
            </a:r>
            <a:r>
              <a:rPr lang="en-IE" sz="1600" dirty="0">
                <a:solidFill>
                  <a:schemeClr val="bg1"/>
                </a:solidFill>
              </a:rPr>
              <a:t> February 2025</a:t>
            </a:r>
          </a:p>
          <a:p>
            <a:pPr lvl="1">
              <a:lnSpc>
                <a:spcPct val="120000"/>
              </a:lnSpc>
            </a:pPr>
            <a:r>
              <a:rPr lang="en-IE" sz="1600" dirty="0">
                <a:solidFill>
                  <a:schemeClr val="bg1"/>
                </a:solidFill>
              </a:rPr>
              <a:t>Rosslare &amp; Waterford Port Pre-apps closed out – no applications lodged yet</a:t>
            </a:r>
          </a:p>
          <a:p>
            <a:pPr>
              <a:lnSpc>
                <a:spcPct val="120000"/>
              </a:lnSpc>
            </a:pPr>
            <a:r>
              <a:rPr lang="en-IE" dirty="0">
                <a:solidFill>
                  <a:schemeClr val="bg1"/>
                </a:solidFill>
              </a:rPr>
              <a:t>First referral case on subsea cables received &amp; determined by Board </a:t>
            </a:r>
          </a:p>
          <a:p>
            <a:pPr>
              <a:lnSpc>
                <a:spcPct val="120000"/>
              </a:lnSpc>
            </a:pPr>
            <a:r>
              <a:rPr lang="en-IE" dirty="0">
                <a:solidFill>
                  <a:schemeClr val="bg1"/>
                </a:solidFill>
              </a:rPr>
              <a:t>First pre-app request received for subsea cable late June</a:t>
            </a:r>
          </a:p>
          <a:p>
            <a:pPr lvl="1">
              <a:lnSpc>
                <a:spcPct val="120000"/>
              </a:lnSpc>
            </a:pPr>
            <a:endParaRPr lang="en-IE" dirty="0">
              <a:solidFill>
                <a:schemeClr val="bg1"/>
              </a:solidFill>
            </a:endParaRPr>
          </a:p>
        </p:txBody>
      </p:sp>
    </p:spTree>
    <p:extLst>
      <p:ext uri="{BB962C8B-B14F-4D97-AF65-F5344CB8AC3E}">
        <p14:creationId xmlns:p14="http://schemas.microsoft.com/office/powerpoint/2010/main" val="399187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1C9D92-736B-9AA3-0306-17CC148945DA}"/>
              </a:ext>
            </a:extLst>
          </p:cNvPr>
          <p:cNvSpPr>
            <a:spLocks noGrp="1"/>
          </p:cNvSpPr>
          <p:nvPr>
            <p:ph type="title"/>
          </p:nvPr>
        </p:nvSpPr>
        <p:spPr>
          <a:xfrm>
            <a:off x="297305" y="540000"/>
            <a:ext cx="6222667" cy="821440"/>
          </a:xfrm>
        </p:spPr>
        <p:txBody>
          <a:bodyPr/>
          <a:lstStyle/>
          <a:p>
            <a:r>
              <a:rPr lang="en-US" dirty="0"/>
              <a:t>Wind – Strategic Infrastructure &amp; Appeals </a:t>
            </a:r>
          </a:p>
        </p:txBody>
      </p:sp>
      <p:graphicFrame>
        <p:nvGraphicFramePr>
          <p:cNvPr id="6" name="Content Placeholder 12">
            <a:extLst>
              <a:ext uri="{FF2B5EF4-FFF2-40B4-BE49-F238E27FC236}">
                <a16:creationId xmlns:a16="http://schemas.microsoft.com/office/drawing/2014/main" id="{42E0A38D-3EF8-D562-3AB0-B0043E655A58}"/>
              </a:ext>
            </a:extLst>
          </p:cNvPr>
          <p:cNvGraphicFramePr>
            <a:graphicFrameLocks noGrp="1"/>
          </p:cNvGraphicFramePr>
          <p:nvPr>
            <p:ph idx="1"/>
            <p:extLst>
              <p:ext uri="{D42A27DB-BD31-4B8C-83A1-F6EECF244321}">
                <p14:modId xmlns:p14="http://schemas.microsoft.com/office/powerpoint/2010/main" val="693429572"/>
              </p:ext>
            </p:extLst>
          </p:nvPr>
        </p:nvGraphicFramePr>
        <p:xfrm>
          <a:off x="483080" y="1752113"/>
          <a:ext cx="8013937" cy="3030504"/>
        </p:xfrm>
        <a:graphic>
          <a:graphicData uri="http://schemas.openxmlformats.org/drawingml/2006/table">
            <a:tbl>
              <a:tblPr>
                <a:tableStyleId>{08FB837D-C827-4EFA-A057-4D05807E0F7C}</a:tableStyleId>
              </a:tblPr>
              <a:tblGrid>
                <a:gridCol w="1924725">
                  <a:extLst>
                    <a:ext uri="{9D8B030D-6E8A-4147-A177-3AD203B41FA5}">
                      <a16:colId xmlns:a16="http://schemas.microsoft.com/office/drawing/2014/main" val="1486451"/>
                    </a:ext>
                  </a:extLst>
                </a:gridCol>
                <a:gridCol w="1522303">
                  <a:extLst>
                    <a:ext uri="{9D8B030D-6E8A-4147-A177-3AD203B41FA5}">
                      <a16:colId xmlns:a16="http://schemas.microsoft.com/office/drawing/2014/main" val="3947332271"/>
                    </a:ext>
                  </a:extLst>
                </a:gridCol>
                <a:gridCol w="1522303">
                  <a:extLst>
                    <a:ext uri="{9D8B030D-6E8A-4147-A177-3AD203B41FA5}">
                      <a16:colId xmlns:a16="http://schemas.microsoft.com/office/drawing/2014/main" val="1559343922"/>
                    </a:ext>
                  </a:extLst>
                </a:gridCol>
                <a:gridCol w="1522303">
                  <a:extLst>
                    <a:ext uri="{9D8B030D-6E8A-4147-A177-3AD203B41FA5}">
                      <a16:colId xmlns:a16="http://schemas.microsoft.com/office/drawing/2014/main" val="556153417"/>
                    </a:ext>
                  </a:extLst>
                </a:gridCol>
                <a:gridCol w="1522303">
                  <a:extLst>
                    <a:ext uri="{9D8B030D-6E8A-4147-A177-3AD203B41FA5}">
                      <a16:colId xmlns:a16="http://schemas.microsoft.com/office/drawing/2014/main" val="2249122669"/>
                    </a:ext>
                  </a:extLst>
                </a:gridCol>
              </a:tblGrid>
              <a:tr h="386763">
                <a:tc>
                  <a:txBody>
                    <a:bodyPr/>
                    <a:lstStyle/>
                    <a:p>
                      <a:pPr algn="l" fontAlgn="b"/>
                      <a:r>
                        <a:rPr lang="en-US" sz="2000" b="1" i="0" u="none" strike="noStrike" dirty="0">
                          <a:solidFill>
                            <a:srgbClr val="000000"/>
                          </a:solidFill>
                          <a:effectLst/>
                          <a:latin typeface="+mn-lt"/>
                        </a:rPr>
                        <a:t>Time</a:t>
                      </a:r>
                    </a:p>
                  </a:txBody>
                  <a:tcPr marL="7620" marR="7620" marT="7620" marB="0" anchor="b">
                    <a:solidFill>
                      <a:schemeClr val="tx2">
                        <a:lumMod val="60000"/>
                        <a:lumOff val="4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2000" b="1" u="none" strike="noStrike" dirty="0">
                          <a:effectLst/>
                          <a:latin typeface="+mn-lt"/>
                        </a:rPr>
                        <a:t>2025</a:t>
                      </a:r>
                      <a:endParaRPr lang="en-US" sz="2000" b="1" i="0" u="none" strike="noStrike" dirty="0">
                        <a:solidFill>
                          <a:srgbClr val="000000"/>
                        </a:solidFill>
                        <a:effectLst/>
                        <a:latin typeface="+mn-lt"/>
                      </a:endParaRPr>
                    </a:p>
                    <a:p>
                      <a:pPr algn="ctr" fontAlgn="b"/>
                      <a:r>
                        <a:rPr lang="en-US" sz="2000" b="1" u="none" strike="noStrike" dirty="0">
                          <a:effectLst/>
                          <a:latin typeface="+mn-lt"/>
                        </a:rPr>
                        <a:t>SID </a:t>
                      </a:r>
                    </a:p>
                    <a:p>
                      <a:pPr algn="ctr" fontAlgn="b"/>
                      <a:r>
                        <a:rPr lang="en-US" sz="2000" b="1" u="none" strike="noStrike" dirty="0">
                          <a:effectLst/>
                          <a:latin typeface="+mn-lt"/>
                        </a:rPr>
                        <a:t>(June) </a:t>
                      </a:r>
                      <a:endParaRPr lang="en-US" sz="2000" b="1" i="0" u="none" strike="noStrike" dirty="0">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2000" b="1" i="0" u="none" strike="noStrike" dirty="0">
                          <a:solidFill>
                            <a:srgbClr val="000000"/>
                          </a:solidFill>
                          <a:effectLst/>
                          <a:latin typeface="+mn-lt"/>
                        </a:rPr>
                        <a:t>2024 SID/SC</a:t>
                      </a:r>
                    </a:p>
                  </a:txBody>
                  <a:tcPr marL="7620" marR="7620" marT="7620" marB="0" anchor="b">
                    <a:solidFill>
                      <a:schemeClr val="tx2">
                        <a:lumMod val="20000"/>
                        <a:lumOff val="80000"/>
                      </a:schemeClr>
                    </a:solidFill>
                  </a:tcPr>
                </a:tc>
                <a:tc>
                  <a:txBody>
                    <a:bodyPr/>
                    <a:lstStyle/>
                    <a:p>
                      <a:pPr algn="ctr" fontAlgn="b"/>
                      <a:r>
                        <a:rPr lang="en-US" sz="2000" b="1" u="none" strike="noStrike" dirty="0">
                          <a:effectLst/>
                          <a:latin typeface="+mn-lt"/>
                        </a:rPr>
                        <a:t>2025 Appeals</a:t>
                      </a:r>
                    </a:p>
                    <a:p>
                      <a:pPr algn="ctr" fontAlgn="b"/>
                      <a:r>
                        <a:rPr lang="en-US" sz="2000" b="1" u="none" strike="noStrike" dirty="0">
                          <a:effectLst/>
                          <a:latin typeface="+mn-lt"/>
                        </a:rPr>
                        <a:t>(June) </a:t>
                      </a:r>
                      <a:endParaRPr lang="en-US" sz="2000" b="1" i="0" u="none" strike="noStrike" dirty="0">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2000" b="1" i="0" u="none" strike="noStrike" dirty="0">
                          <a:solidFill>
                            <a:srgbClr val="000000"/>
                          </a:solidFill>
                          <a:effectLst/>
                          <a:latin typeface="+mn-lt"/>
                        </a:rPr>
                        <a:t>2024 Appeals</a:t>
                      </a:r>
                    </a:p>
                  </a:txBody>
                  <a:tcPr marL="7620" marR="7620" marT="7620" marB="0" anchor="b">
                    <a:solidFill>
                      <a:schemeClr val="tx2">
                        <a:lumMod val="20000"/>
                        <a:lumOff val="80000"/>
                      </a:schemeClr>
                    </a:solidFill>
                  </a:tcPr>
                </a:tc>
                <a:extLst>
                  <a:ext uri="{0D108BD9-81ED-4DB2-BD59-A6C34878D82A}">
                    <a16:rowId xmlns:a16="http://schemas.microsoft.com/office/drawing/2014/main" val="678862348"/>
                  </a:ext>
                </a:extLst>
              </a:tr>
              <a:tr h="357012">
                <a:tc>
                  <a:txBody>
                    <a:bodyPr/>
                    <a:lstStyle/>
                    <a:p>
                      <a:pPr algn="l" fontAlgn="b"/>
                      <a:r>
                        <a:rPr lang="en-US" sz="1600" u="none" strike="noStrike" dirty="0">
                          <a:effectLst/>
                          <a:latin typeface="+mn-lt"/>
                        </a:rPr>
                        <a:t>Cases Received </a:t>
                      </a:r>
                      <a:endParaRPr lang="en-US" sz="1600" b="0" i="0" u="none" strike="noStrike" dirty="0">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2 + 1 remittal</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12</a:t>
                      </a:r>
                    </a:p>
                  </a:txBody>
                  <a:tcPr marL="7620" marR="7620" marT="7620" marB="0" anchor="b">
                    <a:solidFill>
                      <a:schemeClr val="tx2">
                        <a:lumMod val="20000"/>
                        <a:lumOff val="80000"/>
                      </a:schemeClr>
                    </a:solidFill>
                  </a:tcPr>
                </a:tc>
                <a:tc>
                  <a:txBody>
                    <a:bodyPr/>
                    <a:lstStyle/>
                    <a:p>
                      <a:pPr algn="ctr" fontAlgn="b"/>
                      <a:r>
                        <a:rPr lang="en-US" sz="1600" b="0" i="0" u="none" strike="noStrike" dirty="0">
                          <a:solidFill>
                            <a:srgbClr val="000000"/>
                          </a:solidFill>
                          <a:effectLst/>
                          <a:latin typeface="+mn-lt"/>
                        </a:rPr>
                        <a:t>3 new, 1 cont. op + 6 remittals </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13</a:t>
                      </a:r>
                    </a:p>
                  </a:txBody>
                  <a:tcPr marL="7620" marR="7620" marT="7620" marB="0" anchor="b">
                    <a:solidFill>
                      <a:schemeClr val="tx2">
                        <a:lumMod val="20000"/>
                        <a:lumOff val="80000"/>
                      </a:schemeClr>
                    </a:solidFill>
                  </a:tcPr>
                </a:tc>
                <a:extLst>
                  <a:ext uri="{0D108BD9-81ED-4DB2-BD59-A6C34878D82A}">
                    <a16:rowId xmlns:a16="http://schemas.microsoft.com/office/drawing/2014/main" val="1489239309"/>
                  </a:ext>
                </a:extLst>
              </a:tr>
              <a:tr h="357012">
                <a:tc>
                  <a:txBody>
                    <a:bodyPr/>
                    <a:lstStyle/>
                    <a:p>
                      <a:pPr algn="l" fontAlgn="b"/>
                      <a:r>
                        <a:rPr lang="en-US" sz="1600" u="none" strike="noStrike" dirty="0">
                          <a:effectLst/>
                          <a:latin typeface="+mn-lt"/>
                        </a:rPr>
                        <a:t>Decisions Made</a:t>
                      </a:r>
                      <a:endParaRPr lang="en-US" sz="1600" b="0" i="0" u="none" strike="noStrike" dirty="0">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6</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12</a:t>
                      </a:r>
                    </a:p>
                  </a:txBody>
                  <a:tcPr marL="7620" marR="7620" marT="7620" marB="0" anchor="b">
                    <a:solidFill>
                      <a:schemeClr val="tx2">
                        <a:lumMod val="20000"/>
                        <a:lumOff val="80000"/>
                      </a:schemeClr>
                    </a:solidFill>
                  </a:tcPr>
                </a:tc>
                <a:tc>
                  <a:txBody>
                    <a:bodyPr/>
                    <a:lstStyle/>
                    <a:p>
                      <a:pPr algn="ctr" fontAlgn="b"/>
                      <a:r>
                        <a:rPr lang="en-US" sz="1600" b="0" i="0" u="none" strike="noStrike" dirty="0">
                          <a:solidFill>
                            <a:srgbClr val="000000"/>
                          </a:solidFill>
                          <a:effectLst/>
                          <a:latin typeface="+mn-lt"/>
                        </a:rPr>
                        <a:t>4</a:t>
                      </a:r>
                      <a:r>
                        <a:rPr lang="en-US" sz="1100" b="0" i="0" u="none" strike="noStrike" kern="1200" dirty="0">
                          <a:solidFill>
                            <a:srgbClr val="000000"/>
                          </a:solidFill>
                          <a:effectLst/>
                          <a:latin typeface="Aptos Narrow" panose="020B0004020202020204" pitchFamily="34" charset="0"/>
                          <a:ea typeface="+mn-ea"/>
                          <a:cs typeface="+mn-cs"/>
                        </a:rPr>
                        <a:t>+ cont. operation</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12</a:t>
                      </a:r>
                    </a:p>
                  </a:txBody>
                  <a:tcPr marL="7620" marR="7620" marT="7620" marB="0" anchor="b">
                    <a:solidFill>
                      <a:schemeClr val="tx2">
                        <a:lumMod val="20000"/>
                        <a:lumOff val="80000"/>
                      </a:schemeClr>
                    </a:solidFill>
                  </a:tcPr>
                </a:tc>
                <a:extLst>
                  <a:ext uri="{0D108BD9-81ED-4DB2-BD59-A6C34878D82A}">
                    <a16:rowId xmlns:a16="http://schemas.microsoft.com/office/drawing/2014/main" val="3861779124"/>
                  </a:ext>
                </a:extLst>
              </a:tr>
              <a:tr h="357012">
                <a:tc>
                  <a:txBody>
                    <a:bodyPr/>
                    <a:lstStyle/>
                    <a:p>
                      <a:pPr algn="l" fontAlgn="b"/>
                      <a:r>
                        <a:rPr lang="en-US" sz="1600" u="none" strike="noStrike" dirty="0">
                          <a:effectLst/>
                          <a:latin typeface="+mn-lt"/>
                        </a:rPr>
                        <a:t>Granted </a:t>
                      </a:r>
                      <a:endParaRPr lang="en-US" sz="1600" b="0" i="0" u="none" strike="noStrike" dirty="0">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5</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7</a:t>
                      </a:r>
                    </a:p>
                  </a:txBody>
                  <a:tcPr marL="7620" marR="7620" marT="7620" marB="0" anchor="b">
                    <a:solidFill>
                      <a:schemeClr val="tx2">
                        <a:lumMod val="20000"/>
                        <a:lumOff val="80000"/>
                      </a:schemeClr>
                    </a:solidFill>
                  </a:tcPr>
                </a:tc>
                <a:tc>
                  <a:txBody>
                    <a:bodyPr/>
                    <a:lstStyle/>
                    <a:p>
                      <a:pPr algn="ctr" fontAlgn="b"/>
                      <a:r>
                        <a:rPr lang="en-US" sz="1600" b="0" i="0" u="none" strike="noStrike" dirty="0">
                          <a:solidFill>
                            <a:srgbClr val="000000"/>
                          </a:solidFill>
                          <a:effectLst/>
                          <a:latin typeface="+mn-lt"/>
                        </a:rPr>
                        <a:t>4(</a:t>
                      </a:r>
                      <a:r>
                        <a:rPr lang="en-US" sz="1100" b="0" i="0" u="none" strike="noStrike" dirty="0">
                          <a:solidFill>
                            <a:srgbClr val="000000"/>
                          </a:solidFill>
                          <a:effectLst/>
                          <a:latin typeface="+mn-lt"/>
                        </a:rPr>
                        <a:t>2</a:t>
                      </a:r>
                      <a:r>
                        <a:rPr lang="en-US" sz="1600" b="0" i="0" u="none" strike="noStrike" dirty="0">
                          <a:solidFill>
                            <a:srgbClr val="000000"/>
                          </a:solidFill>
                          <a:effectLst/>
                          <a:latin typeface="+mn-lt"/>
                        </a:rPr>
                        <a:t> </a:t>
                      </a:r>
                      <a:r>
                        <a:rPr lang="en-US" sz="1100" b="0" i="0" u="none" strike="noStrike" dirty="0">
                          <a:solidFill>
                            <a:srgbClr val="000000"/>
                          </a:solidFill>
                          <a:effectLst/>
                          <a:latin typeface="+mn-lt"/>
                        </a:rPr>
                        <a:t>overturns of PA)</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6 </a:t>
                      </a:r>
                      <a:r>
                        <a:rPr lang="en-US" sz="1000" b="0" i="0" u="none" strike="noStrike" dirty="0">
                          <a:solidFill>
                            <a:srgbClr val="000000"/>
                          </a:solidFill>
                          <a:effectLst/>
                          <a:latin typeface="+mn-lt"/>
                        </a:rPr>
                        <a:t>(3 overturns of PA decision)</a:t>
                      </a:r>
                      <a:endParaRPr lang="en-US" sz="1600" b="0" i="0" u="none" strike="noStrike" dirty="0">
                        <a:solidFill>
                          <a:srgbClr val="000000"/>
                        </a:solidFill>
                        <a:effectLst/>
                        <a:latin typeface="+mn-lt"/>
                      </a:endParaRPr>
                    </a:p>
                  </a:txBody>
                  <a:tcPr marL="7620" marR="7620" marT="7620" marB="0" anchor="b">
                    <a:solidFill>
                      <a:schemeClr val="tx2">
                        <a:lumMod val="20000"/>
                        <a:lumOff val="80000"/>
                      </a:schemeClr>
                    </a:solidFill>
                  </a:tcPr>
                </a:tc>
                <a:extLst>
                  <a:ext uri="{0D108BD9-81ED-4DB2-BD59-A6C34878D82A}">
                    <a16:rowId xmlns:a16="http://schemas.microsoft.com/office/drawing/2014/main" val="2247091652"/>
                  </a:ext>
                </a:extLst>
              </a:tr>
              <a:tr h="357012">
                <a:tc>
                  <a:txBody>
                    <a:bodyPr/>
                    <a:lstStyle/>
                    <a:p>
                      <a:pPr algn="l" fontAlgn="b"/>
                      <a:r>
                        <a:rPr lang="en-US" sz="1600" u="none" strike="noStrike">
                          <a:effectLst/>
                          <a:latin typeface="+mn-lt"/>
                        </a:rPr>
                        <a:t>Turbines Granted (approx)</a:t>
                      </a:r>
                      <a:endParaRPr lang="en-US" sz="1600" b="0" i="0" u="none" strike="noStrike">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55 + 1 repowering</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102 </a:t>
                      </a:r>
                    </a:p>
                  </a:txBody>
                  <a:tcPr marL="7620" marR="7620" marT="7620" marB="0" anchor="b">
                    <a:solidFill>
                      <a:schemeClr val="tx2">
                        <a:lumMod val="20000"/>
                        <a:lumOff val="80000"/>
                      </a:schemeClr>
                    </a:solidFill>
                  </a:tcPr>
                </a:tc>
                <a:tc>
                  <a:txBody>
                    <a:bodyPr/>
                    <a:lstStyle/>
                    <a:p>
                      <a:pPr algn="ctr" fontAlgn="b"/>
                      <a:r>
                        <a:rPr lang="en-US" sz="1600" b="0" i="0" u="none" strike="noStrike" dirty="0">
                          <a:solidFill>
                            <a:srgbClr val="000000"/>
                          </a:solidFill>
                          <a:effectLst/>
                          <a:latin typeface="+mn-lt"/>
                        </a:rPr>
                        <a:t>8 + continued operation </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33</a:t>
                      </a:r>
                    </a:p>
                  </a:txBody>
                  <a:tcPr marL="7620" marR="7620" marT="7620" marB="0" anchor="b">
                    <a:solidFill>
                      <a:schemeClr val="tx2">
                        <a:lumMod val="20000"/>
                        <a:lumOff val="80000"/>
                      </a:schemeClr>
                    </a:solidFill>
                  </a:tcPr>
                </a:tc>
                <a:extLst>
                  <a:ext uri="{0D108BD9-81ED-4DB2-BD59-A6C34878D82A}">
                    <a16:rowId xmlns:a16="http://schemas.microsoft.com/office/drawing/2014/main" val="2664778592"/>
                  </a:ext>
                </a:extLst>
              </a:tr>
              <a:tr h="357012">
                <a:tc>
                  <a:txBody>
                    <a:bodyPr/>
                    <a:lstStyle/>
                    <a:p>
                      <a:pPr algn="l" fontAlgn="b"/>
                      <a:r>
                        <a:rPr lang="en-US" sz="1600" u="none" strike="noStrike">
                          <a:effectLst/>
                          <a:latin typeface="+mn-lt"/>
                        </a:rPr>
                        <a:t>Refused </a:t>
                      </a:r>
                      <a:endParaRPr lang="en-US" sz="1600" b="0" i="0" u="none" strike="noStrike">
                        <a:solidFill>
                          <a:srgbClr val="000000"/>
                        </a:solidFill>
                        <a:effectLst/>
                        <a:latin typeface="+mn-lt"/>
                      </a:endParaRP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1 (10 WTG)</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5</a:t>
                      </a:r>
                    </a:p>
                  </a:txBody>
                  <a:tcPr marL="7620" marR="7620" marT="7620" marB="0" anchor="b">
                    <a:solidFill>
                      <a:schemeClr val="tx2">
                        <a:lumMod val="20000"/>
                        <a:lumOff val="80000"/>
                      </a:schemeClr>
                    </a:solidFill>
                  </a:tcPr>
                </a:tc>
                <a:tc>
                  <a:txBody>
                    <a:bodyPr/>
                    <a:lstStyle/>
                    <a:p>
                      <a:pPr algn="ctr" fontAlgn="b"/>
                      <a:r>
                        <a:rPr lang="en-US" sz="1600" b="0" i="0" u="none" strike="noStrike" dirty="0">
                          <a:solidFill>
                            <a:srgbClr val="000000"/>
                          </a:solidFill>
                          <a:effectLst/>
                          <a:latin typeface="+mn-lt"/>
                        </a:rPr>
                        <a:t>0</a:t>
                      </a:r>
                    </a:p>
                  </a:txBody>
                  <a:tcPr marL="7620" marR="7620" marT="7620" marB="0" anchor="b">
                    <a:solidFill>
                      <a:schemeClr val="tx2">
                        <a:lumMod val="60000"/>
                        <a:lumOff val="40000"/>
                      </a:schemeClr>
                    </a:solidFill>
                  </a:tcPr>
                </a:tc>
                <a:tc>
                  <a:txBody>
                    <a:bodyPr/>
                    <a:lstStyle/>
                    <a:p>
                      <a:pPr algn="ctr" fontAlgn="b"/>
                      <a:r>
                        <a:rPr lang="en-US" sz="1600" b="0" i="0" u="none" strike="noStrike" dirty="0">
                          <a:solidFill>
                            <a:srgbClr val="000000"/>
                          </a:solidFill>
                          <a:effectLst/>
                          <a:latin typeface="+mn-lt"/>
                        </a:rPr>
                        <a:t>6</a:t>
                      </a:r>
                    </a:p>
                  </a:txBody>
                  <a:tcPr marL="7620" marR="7620" marT="7620" marB="0" anchor="b">
                    <a:solidFill>
                      <a:schemeClr val="tx2">
                        <a:lumMod val="20000"/>
                        <a:lumOff val="80000"/>
                      </a:schemeClr>
                    </a:solidFill>
                  </a:tcPr>
                </a:tc>
                <a:extLst>
                  <a:ext uri="{0D108BD9-81ED-4DB2-BD59-A6C34878D82A}">
                    <a16:rowId xmlns:a16="http://schemas.microsoft.com/office/drawing/2014/main" val="1506144956"/>
                  </a:ext>
                </a:extLst>
              </a:tr>
            </a:tbl>
          </a:graphicData>
        </a:graphic>
      </p:graphicFrame>
    </p:spTree>
    <p:extLst>
      <p:ext uri="{BB962C8B-B14F-4D97-AF65-F5344CB8AC3E}">
        <p14:creationId xmlns:p14="http://schemas.microsoft.com/office/powerpoint/2010/main" val="384479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16CC2F-4A6C-1206-C649-CBBB66F74240}"/>
              </a:ext>
            </a:extLst>
          </p:cNvPr>
          <p:cNvSpPr>
            <a:spLocks noGrp="1"/>
          </p:cNvSpPr>
          <p:nvPr>
            <p:ph type="title"/>
          </p:nvPr>
        </p:nvSpPr>
        <p:spPr>
          <a:xfrm>
            <a:off x="720000" y="540000"/>
            <a:ext cx="6222667" cy="618240"/>
          </a:xfrm>
        </p:spPr>
        <p:txBody>
          <a:bodyPr>
            <a:normAutofit fontScale="90000"/>
          </a:bodyPr>
          <a:lstStyle/>
          <a:p>
            <a:r>
              <a:rPr lang="en-IE" dirty="0"/>
              <a:t>Solar Decisions – Mid June 2025</a:t>
            </a:r>
            <a:br>
              <a:rPr lang="en-IE" dirty="0"/>
            </a:br>
            <a:endParaRPr lang="en-IE" dirty="0"/>
          </a:p>
        </p:txBody>
      </p:sp>
      <p:sp>
        <p:nvSpPr>
          <p:cNvPr id="6" name="Content Placeholder 5">
            <a:extLst>
              <a:ext uri="{FF2B5EF4-FFF2-40B4-BE49-F238E27FC236}">
                <a16:creationId xmlns:a16="http://schemas.microsoft.com/office/drawing/2014/main" id="{469D3634-0B4C-9F01-F053-9C1ABB6430CF}"/>
              </a:ext>
            </a:extLst>
          </p:cNvPr>
          <p:cNvSpPr>
            <a:spLocks noGrp="1"/>
          </p:cNvSpPr>
          <p:nvPr>
            <p:ph idx="1"/>
          </p:nvPr>
        </p:nvSpPr>
        <p:spPr>
          <a:xfrm>
            <a:off x="720000" y="1915166"/>
            <a:ext cx="7380000" cy="4402834"/>
          </a:xfrm>
        </p:spPr>
        <p:txBody>
          <a:bodyPr>
            <a:normAutofit fontScale="85000" lnSpcReduction="10000"/>
          </a:bodyPr>
          <a:lstStyle/>
          <a:p>
            <a:pPr lvl="1"/>
            <a:endParaRPr lang="en-IE" dirty="0"/>
          </a:p>
          <a:p>
            <a:pPr lvl="1"/>
            <a:endParaRPr lang="en-IE" dirty="0"/>
          </a:p>
          <a:p>
            <a:pPr lvl="1"/>
            <a:endParaRPr lang="en-IE" dirty="0"/>
          </a:p>
          <a:p>
            <a:pPr lvl="1"/>
            <a:endParaRPr lang="en-IE" dirty="0"/>
          </a:p>
          <a:p>
            <a:pPr lvl="1"/>
            <a:endParaRPr lang="en-IE" dirty="0"/>
          </a:p>
          <a:p>
            <a:pPr lvl="1"/>
            <a:endParaRPr lang="en-IE" dirty="0"/>
          </a:p>
          <a:p>
            <a:pPr lvl="1"/>
            <a:endParaRPr lang="en-IE" dirty="0"/>
          </a:p>
          <a:p>
            <a:pPr lvl="1"/>
            <a:endParaRPr lang="en-IE" dirty="0"/>
          </a:p>
          <a:p>
            <a:pPr lvl="1"/>
            <a:endParaRPr lang="en-IE" dirty="0"/>
          </a:p>
          <a:p>
            <a:endParaRPr lang="en-IE" dirty="0"/>
          </a:p>
          <a:p>
            <a:r>
              <a:rPr lang="en-IE" dirty="0"/>
              <a:t>Details – applications to PA provide limited detail on output (MW). </a:t>
            </a:r>
          </a:p>
        </p:txBody>
      </p:sp>
      <p:graphicFrame>
        <p:nvGraphicFramePr>
          <p:cNvPr id="7" name="Table 6">
            <a:extLst>
              <a:ext uri="{FF2B5EF4-FFF2-40B4-BE49-F238E27FC236}">
                <a16:creationId xmlns:a16="http://schemas.microsoft.com/office/drawing/2014/main" id="{BA7D0E62-0301-4419-ACB5-1C573AD6763F}"/>
              </a:ext>
            </a:extLst>
          </p:cNvPr>
          <p:cNvGraphicFramePr>
            <a:graphicFrameLocks noGrp="1"/>
          </p:cNvGraphicFramePr>
          <p:nvPr>
            <p:extLst>
              <p:ext uri="{D42A27DB-BD31-4B8C-83A1-F6EECF244321}">
                <p14:modId xmlns:p14="http://schemas.microsoft.com/office/powerpoint/2010/main" val="3785161252"/>
              </p:ext>
            </p:extLst>
          </p:nvPr>
        </p:nvGraphicFramePr>
        <p:xfrm>
          <a:off x="1343205" y="1915166"/>
          <a:ext cx="6133589" cy="2912875"/>
        </p:xfrm>
        <a:graphic>
          <a:graphicData uri="http://schemas.openxmlformats.org/drawingml/2006/table">
            <a:tbl>
              <a:tblPr>
                <a:tableStyleId>{08FB837D-C827-4EFA-A057-4D05807E0F7C}</a:tableStyleId>
              </a:tblPr>
              <a:tblGrid>
                <a:gridCol w="2587325">
                  <a:extLst>
                    <a:ext uri="{9D8B030D-6E8A-4147-A177-3AD203B41FA5}">
                      <a16:colId xmlns:a16="http://schemas.microsoft.com/office/drawing/2014/main" val="2611289946"/>
                    </a:ext>
                  </a:extLst>
                </a:gridCol>
                <a:gridCol w="1773132">
                  <a:extLst>
                    <a:ext uri="{9D8B030D-6E8A-4147-A177-3AD203B41FA5}">
                      <a16:colId xmlns:a16="http://schemas.microsoft.com/office/drawing/2014/main" val="2135267697"/>
                    </a:ext>
                  </a:extLst>
                </a:gridCol>
                <a:gridCol w="1773132">
                  <a:extLst>
                    <a:ext uri="{9D8B030D-6E8A-4147-A177-3AD203B41FA5}">
                      <a16:colId xmlns:a16="http://schemas.microsoft.com/office/drawing/2014/main" val="2822685206"/>
                    </a:ext>
                  </a:extLst>
                </a:gridCol>
              </a:tblGrid>
              <a:tr h="687747">
                <a:tc>
                  <a:txBody>
                    <a:bodyPr/>
                    <a:lstStyle/>
                    <a:p>
                      <a:pPr algn="l" fontAlgn="b"/>
                      <a:r>
                        <a:rPr lang="en-US" sz="1800" b="1" u="none" strike="noStrike" dirty="0">
                          <a:effectLst/>
                        </a:rPr>
                        <a:t>Time</a:t>
                      </a:r>
                      <a:endParaRPr lang="en-US" sz="1800" b="1"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fontAlgn="b"/>
                      <a:r>
                        <a:rPr lang="en-US" sz="1800" b="1" u="none" strike="noStrike" dirty="0">
                          <a:effectLst/>
                        </a:rPr>
                        <a:t>Mid June 2025 Appeals </a:t>
                      </a:r>
                      <a:endParaRPr lang="en-US" sz="1800" b="1" i="0" u="none" strike="noStrike" dirty="0">
                        <a:solidFill>
                          <a:srgbClr val="000000"/>
                        </a:solidFill>
                        <a:effectLst/>
                        <a:latin typeface="Aptos Narrow" panose="020B00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fontAlgn="b"/>
                      <a:r>
                        <a:rPr lang="en-US" sz="1800" b="1" i="0" u="none" strike="noStrike" dirty="0">
                          <a:solidFill>
                            <a:srgbClr val="000000"/>
                          </a:solidFill>
                          <a:effectLst/>
                          <a:latin typeface="Aptos Narrow" panose="020B0004020202020204" pitchFamily="34" charset="0"/>
                        </a:rPr>
                        <a:t>2024</a:t>
                      </a: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99245178"/>
                  </a:ext>
                </a:extLst>
              </a:tr>
              <a:tr h="556282">
                <a:tc>
                  <a:txBody>
                    <a:bodyPr/>
                    <a:lstStyle/>
                    <a:p>
                      <a:pPr algn="l" fontAlgn="b"/>
                      <a:r>
                        <a:rPr lang="en-US" sz="1800" u="none" strike="noStrike" dirty="0">
                          <a:effectLst/>
                        </a:rPr>
                        <a:t>Cases Received </a:t>
                      </a:r>
                      <a:endParaRPr lang="en-US" sz="18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6</a:t>
                      </a:r>
                    </a:p>
                  </a:txBody>
                  <a:tcPr marL="7620" marR="7620" marT="7620" marB="0" anchor="b">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17</a:t>
                      </a:r>
                    </a:p>
                  </a:txBody>
                  <a:tcPr marL="7620" marR="7620" marT="7620" marB="0" anchor="b">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54631725"/>
                  </a:ext>
                </a:extLst>
              </a:tr>
              <a:tr h="556282">
                <a:tc>
                  <a:txBody>
                    <a:bodyPr/>
                    <a:lstStyle/>
                    <a:p>
                      <a:pPr algn="l" fontAlgn="b"/>
                      <a:r>
                        <a:rPr lang="en-US" sz="1800" u="none" strike="noStrike" dirty="0">
                          <a:effectLst/>
                        </a:rPr>
                        <a:t>Decisions Made</a:t>
                      </a:r>
                      <a:endParaRPr lang="en-US" sz="18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7</a:t>
                      </a:r>
                    </a:p>
                  </a:txBody>
                  <a:tcPr marL="7620" marR="7620" marT="7620" marB="0" anchor="b">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18</a:t>
                      </a:r>
                    </a:p>
                  </a:txBody>
                  <a:tcPr marL="7620" marR="7620" marT="7620" marB="0" anchor="b">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2978246222"/>
                  </a:ext>
                </a:extLst>
              </a:tr>
              <a:tr h="556282">
                <a:tc>
                  <a:txBody>
                    <a:bodyPr/>
                    <a:lstStyle/>
                    <a:p>
                      <a:pPr algn="l" fontAlgn="b"/>
                      <a:r>
                        <a:rPr lang="en-US" sz="1800" u="none" strike="noStrike" dirty="0">
                          <a:effectLst/>
                        </a:rPr>
                        <a:t>Granted </a:t>
                      </a:r>
                      <a:endParaRPr lang="en-US" sz="18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7</a:t>
                      </a:r>
                    </a:p>
                  </a:txBody>
                  <a:tcPr marL="7620" marR="7620" marT="7620" marB="0" anchor="b">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17 </a:t>
                      </a:r>
                      <a:r>
                        <a:rPr lang="en-US" sz="1200" b="0" i="0" u="none" strike="noStrike" dirty="0">
                          <a:solidFill>
                            <a:srgbClr val="000000"/>
                          </a:solidFill>
                          <a:effectLst/>
                          <a:latin typeface="Aptos Narrow" panose="020B0004020202020204" pitchFamily="34" charset="0"/>
                        </a:rPr>
                        <a:t>(inc. 4 overturns of PA)</a:t>
                      </a:r>
                      <a:endParaRPr lang="en-US" sz="1800" b="0" i="0" u="none" strike="noStrike" dirty="0">
                        <a:solidFill>
                          <a:srgbClr val="000000"/>
                        </a:solidFill>
                        <a:effectLst/>
                        <a:latin typeface="Aptos Narrow" panose="020B0004020202020204" pitchFamily="34" charset="0"/>
                      </a:endParaRPr>
                    </a:p>
                  </a:txBody>
                  <a:tcPr marL="7620" marR="7620" marT="7620" marB="0" anchor="b">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2549586469"/>
                  </a:ext>
                </a:extLst>
              </a:tr>
              <a:tr h="556282">
                <a:tc>
                  <a:txBody>
                    <a:bodyPr/>
                    <a:lstStyle/>
                    <a:p>
                      <a:pPr algn="l" fontAlgn="b"/>
                      <a:r>
                        <a:rPr lang="en-US" sz="1800" u="none" strike="noStrike" dirty="0">
                          <a:effectLst/>
                        </a:rPr>
                        <a:t>Refused </a:t>
                      </a:r>
                      <a:endParaRPr lang="en-US" sz="18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7620" marR="7620" marT="7620" marB="0" anchor="b">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1</a:t>
                      </a:r>
                    </a:p>
                  </a:txBody>
                  <a:tcPr marL="7620" marR="7620" marT="7620" marB="0" anchor="b">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577170082"/>
                  </a:ext>
                </a:extLst>
              </a:tr>
            </a:tbl>
          </a:graphicData>
        </a:graphic>
      </p:graphicFrame>
    </p:spTree>
    <p:extLst>
      <p:ext uri="{BB962C8B-B14F-4D97-AF65-F5344CB8AC3E}">
        <p14:creationId xmlns:p14="http://schemas.microsoft.com/office/powerpoint/2010/main" val="245379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2311B1-5297-89E1-7A9C-98DB79BC88FF}"/>
              </a:ext>
            </a:extLst>
          </p:cNvPr>
          <p:cNvSpPr>
            <a:spLocks noGrp="1"/>
          </p:cNvSpPr>
          <p:nvPr>
            <p:ph type="title"/>
          </p:nvPr>
        </p:nvSpPr>
        <p:spPr>
          <a:xfrm>
            <a:off x="720000" y="540000"/>
            <a:ext cx="6222667" cy="780213"/>
          </a:xfrm>
        </p:spPr>
        <p:txBody>
          <a:bodyPr>
            <a:normAutofit fontScale="90000"/>
          </a:bodyPr>
          <a:lstStyle/>
          <a:p>
            <a:r>
              <a:rPr lang="en-US" dirty="0"/>
              <a:t>Cases on Hand (as of Mid-June 25)</a:t>
            </a:r>
            <a:br>
              <a:rPr lang="en-US" dirty="0"/>
            </a:br>
            <a:endParaRPr lang="en-US" dirty="0"/>
          </a:p>
        </p:txBody>
      </p:sp>
      <p:graphicFrame>
        <p:nvGraphicFramePr>
          <p:cNvPr id="6" name="Table Placeholder 10">
            <a:extLst>
              <a:ext uri="{FF2B5EF4-FFF2-40B4-BE49-F238E27FC236}">
                <a16:creationId xmlns:a16="http://schemas.microsoft.com/office/drawing/2014/main" id="{85E4879D-C09E-9F89-861E-FDDB10920AC4}"/>
              </a:ext>
            </a:extLst>
          </p:cNvPr>
          <p:cNvGraphicFramePr>
            <a:graphicFrameLocks/>
          </p:cNvGraphicFramePr>
          <p:nvPr/>
        </p:nvGraphicFramePr>
        <p:xfrm>
          <a:off x="905774" y="1967594"/>
          <a:ext cx="7078897" cy="3570193"/>
        </p:xfrm>
        <a:graphic>
          <a:graphicData uri="http://schemas.openxmlformats.org/drawingml/2006/table">
            <a:tbl>
              <a:tblPr>
                <a:tableStyleId>{08FB837D-C827-4EFA-A057-4D05807E0F7C}</a:tableStyleId>
              </a:tblPr>
              <a:tblGrid>
                <a:gridCol w="2532544">
                  <a:extLst>
                    <a:ext uri="{9D8B030D-6E8A-4147-A177-3AD203B41FA5}">
                      <a16:colId xmlns:a16="http://schemas.microsoft.com/office/drawing/2014/main" val="894940517"/>
                    </a:ext>
                  </a:extLst>
                </a:gridCol>
                <a:gridCol w="1726910">
                  <a:extLst>
                    <a:ext uri="{9D8B030D-6E8A-4147-A177-3AD203B41FA5}">
                      <a16:colId xmlns:a16="http://schemas.microsoft.com/office/drawing/2014/main" val="199178039"/>
                    </a:ext>
                  </a:extLst>
                </a:gridCol>
                <a:gridCol w="1374478">
                  <a:extLst>
                    <a:ext uri="{9D8B030D-6E8A-4147-A177-3AD203B41FA5}">
                      <a16:colId xmlns:a16="http://schemas.microsoft.com/office/drawing/2014/main" val="4141749104"/>
                    </a:ext>
                  </a:extLst>
                </a:gridCol>
                <a:gridCol w="1444965">
                  <a:extLst>
                    <a:ext uri="{9D8B030D-6E8A-4147-A177-3AD203B41FA5}">
                      <a16:colId xmlns:a16="http://schemas.microsoft.com/office/drawing/2014/main" val="566373372"/>
                    </a:ext>
                  </a:extLst>
                </a:gridCol>
              </a:tblGrid>
              <a:tr h="603788">
                <a:tc>
                  <a:txBody>
                    <a:bodyPr/>
                    <a:lstStyle/>
                    <a:p>
                      <a:pPr algn="l" fontAlgn="b"/>
                      <a:r>
                        <a:rPr lang="en-US" sz="1800" b="1" u="none" strike="noStrike" dirty="0">
                          <a:effectLst/>
                        </a:rPr>
                        <a:t>Cases On Hand </a:t>
                      </a:r>
                      <a:endParaRPr lang="en-US" sz="1800" b="1"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b="1" u="none" strike="noStrike" dirty="0">
                          <a:effectLst/>
                        </a:rPr>
                        <a:t>Total </a:t>
                      </a:r>
                      <a:endParaRPr lang="en-US" sz="1800" b="1"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b="1" u="none" strike="noStrike" dirty="0">
                          <a:effectLst/>
                        </a:rPr>
                        <a:t>Board</a:t>
                      </a:r>
                      <a:endParaRPr lang="en-US" sz="1800" b="1"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b="1" u="none" strike="noStrike" dirty="0">
                          <a:effectLst/>
                        </a:rPr>
                        <a:t>Inspector </a:t>
                      </a:r>
                      <a:endParaRPr lang="en-US" sz="1800" b="1"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extLst>
                  <a:ext uri="{0D108BD9-81ED-4DB2-BD59-A6C34878D82A}">
                    <a16:rowId xmlns:a16="http://schemas.microsoft.com/office/drawing/2014/main" val="2412192291"/>
                  </a:ext>
                </a:extLst>
              </a:tr>
              <a:tr h="489978">
                <a:tc>
                  <a:txBody>
                    <a:bodyPr/>
                    <a:lstStyle/>
                    <a:p>
                      <a:pPr algn="l" fontAlgn="b"/>
                      <a:r>
                        <a:rPr lang="en-US" sz="1800" u="none" strike="noStrike" dirty="0">
                          <a:effectLst/>
                        </a:rPr>
                        <a:t>Solar</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10</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b="0" i="0" u="none" strike="noStrike" dirty="0">
                          <a:solidFill>
                            <a:srgbClr val="000000"/>
                          </a:solidFill>
                          <a:effectLst/>
                          <a:latin typeface="Aptos Narrow" panose="020B0004020202020204" pitchFamily="34" charset="0"/>
                        </a:rPr>
                        <a:t>8</a:t>
                      </a:r>
                    </a:p>
                  </a:txBody>
                  <a:tcPr marL="7620" marR="7620" marT="7620" marB="0" anchor="b">
                    <a:solidFill>
                      <a:schemeClr val="tx2">
                        <a:lumMod val="60000"/>
                        <a:lumOff val="40000"/>
                      </a:schemeClr>
                    </a:solidFill>
                  </a:tcPr>
                </a:tc>
                <a:extLst>
                  <a:ext uri="{0D108BD9-81ED-4DB2-BD59-A6C34878D82A}">
                    <a16:rowId xmlns:a16="http://schemas.microsoft.com/office/drawing/2014/main" val="4187663748"/>
                  </a:ext>
                </a:extLst>
              </a:tr>
              <a:tr h="577763">
                <a:tc>
                  <a:txBody>
                    <a:bodyPr/>
                    <a:lstStyle/>
                    <a:p>
                      <a:pPr algn="l" fontAlgn="b"/>
                      <a:r>
                        <a:rPr lang="en-US" sz="1800" u="none" strike="noStrike">
                          <a:effectLst/>
                        </a:rPr>
                        <a:t>Wind SID</a:t>
                      </a:r>
                      <a:endParaRPr lang="en-US" sz="1800" b="0" i="0" u="none" strike="noStrike">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12*</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0</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a:effectLst/>
                        </a:rPr>
                        <a:t>12</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extLst>
                  <a:ext uri="{0D108BD9-81ED-4DB2-BD59-A6C34878D82A}">
                    <a16:rowId xmlns:a16="http://schemas.microsoft.com/office/drawing/2014/main" val="3206262415"/>
                  </a:ext>
                </a:extLst>
              </a:tr>
              <a:tr h="489978">
                <a:tc>
                  <a:txBody>
                    <a:bodyPr/>
                    <a:lstStyle/>
                    <a:p>
                      <a:pPr algn="l" fontAlgn="b"/>
                      <a:r>
                        <a:rPr lang="en-US" sz="1800" u="none" strike="noStrike">
                          <a:effectLst/>
                        </a:rPr>
                        <a:t>Wind Appeals </a:t>
                      </a:r>
                      <a:endParaRPr lang="en-US" sz="1800" b="0" i="0" u="none" strike="noStrike">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20*</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4</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r>
                        <a:rPr lang="en-US" sz="1800" u="none" strike="noStrike" dirty="0">
                          <a:effectLst/>
                        </a:rPr>
                        <a:t>16</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extLst>
                  <a:ext uri="{0D108BD9-81ED-4DB2-BD59-A6C34878D82A}">
                    <a16:rowId xmlns:a16="http://schemas.microsoft.com/office/drawing/2014/main" val="2171430701"/>
                  </a:ext>
                </a:extLst>
              </a:tr>
              <a:tr h="489978">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endParaRPr lang="en-US" sz="1800" b="0" i="0" u="none" strike="noStrike">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endParaRPr lang="en-US" sz="1800" b="0" i="0" u="none" strike="noStrike">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extLst>
                  <a:ext uri="{0D108BD9-81ED-4DB2-BD59-A6C34878D82A}">
                    <a16:rowId xmlns:a16="http://schemas.microsoft.com/office/drawing/2014/main" val="590663454"/>
                  </a:ext>
                </a:extLst>
              </a:tr>
              <a:tr h="918708">
                <a:tc>
                  <a:txBody>
                    <a:bodyPr/>
                    <a:lstStyle/>
                    <a:p>
                      <a:pPr algn="l" fontAlgn="b"/>
                      <a:r>
                        <a:rPr lang="en-US" sz="1800" u="none" strike="noStrike" dirty="0">
                          <a:effectLst/>
                        </a:rPr>
                        <a:t>* Includes remittals from court 1 SID &amp; 4 NPA</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endParaRPr lang="en-US" sz="1800" b="0" i="0" u="none" strike="noStrike">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tx2">
                        <a:lumMod val="60000"/>
                        <a:lumOff val="40000"/>
                      </a:schemeClr>
                    </a:solidFill>
                  </a:tcPr>
                </a:tc>
                <a:extLst>
                  <a:ext uri="{0D108BD9-81ED-4DB2-BD59-A6C34878D82A}">
                    <a16:rowId xmlns:a16="http://schemas.microsoft.com/office/drawing/2014/main" val="2527515418"/>
                  </a:ext>
                </a:extLst>
              </a:tr>
            </a:tbl>
          </a:graphicData>
        </a:graphic>
      </p:graphicFrame>
    </p:spTree>
    <p:extLst>
      <p:ext uri="{BB962C8B-B14F-4D97-AF65-F5344CB8AC3E}">
        <p14:creationId xmlns:p14="http://schemas.microsoft.com/office/powerpoint/2010/main" val="285357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5B64E5-B8B0-A033-D12E-E377233049C3}"/>
              </a:ext>
            </a:extLst>
          </p:cNvPr>
          <p:cNvSpPr>
            <a:spLocks noGrp="1"/>
          </p:cNvSpPr>
          <p:nvPr>
            <p:ph type="title"/>
          </p:nvPr>
        </p:nvSpPr>
        <p:spPr>
          <a:xfrm>
            <a:off x="720000" y="478121"/>
            <a:ext cx="5404755" cy="501125"/>
          </a:xfrm>
        </p:spPr>
        <p:txBody>
          <a:bodyPr>
            <a:normAutofit/>
          </a:bodyPr>
          <a:lstStyle/>
          <a:p>
            <a:r>
              <a:rPr lang="en-GB" dirty="0"/>
              <a:t>Renewables – 11 WF; 7 Solar </a:t>
            </a:r>
            <a:endParaRPr lang="en-IE" dirty="0"/>
          </a:p>
        </p:txBody>
      </p:sp>
      <p:pic>
        <p:nvPicPr>
          <p:cNvPr id="6" name="Content Placeholder 6" descr="A table with numbers and names&#10;&#10;AI-generated content may be incorrect.">
            <a:extLst>
              <a:ext uri="{FF2B5EF4-FFF2-40B4-BE49-F238E27FC236}">
                <a16:creationId xmlns:a16="http://schemas.microsoft.com/office/drawing/2014/main" id="{00B5EEFD-AF4A-16AF-05C8-9DEAB98C3B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456" y="1653599"/>
            <a:ext cx="6752626" cy="4902476"/>
          </a:xfrm>
        </p:spPr>
      </p:pic>
    </p:spTree>
    <p:extLst>
      <p:ext uri="{BB962C8B-B14F-4D97-AF65-F5344CB8AC3E}">
        <p14:creationId xmlns:p14="http://schemas.microsoft.com/office/powerpoint/2010/main" val="285573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992BC1-1D88-E9E5-28FA-927EDFF585CA}"/>
              </a:ext>
            </a:extLst>
          </p:cNvPr>
          <p:cNvSpPr>
            <a:spLocks noGrp="1"/>
          </p:cNvSpPr>
          <p:nvPr>
            <p:ph type="title"/>
          </p:nvPr>
        </p:nvSpPr>
        <p:spPr>
          <a:xfrm>
            <a:off x="332294" y="611189"/>
            <a:ext cx="6222667" cy="769038"/>
          </a:xfrm>
        </p:spPr>
        <p:txBody>
          <a:bodyPr>
            <a:normAutofit fontScale="90000"/>
          </a:bodyPr>
          <a:lstStyle/>
          <a:p>
            <a:r>
              <a:rPr lang="en-GB" dirty="0"/>
              <a:t>Older Cases – Actively Managing Pre-2024 Remaining Transport/ 7</a:t>
            </a:r>
            <a:r>
              <a:rPr lang="en-GB" baseline="30000" dirty="0"/>
              <a:t>th</a:t>
            </a:r>
            <a:r>
              <a:rPr lang="en-GB" dirty="0"/>
              <a:t> Schedule/ LA</a:t>
            </a:r>
            <a:r>
              <a:rPr lang="en-IE" dirty="0"/>
              <a:t> Cases</a:t>
            </a:r>
            <a:endParaRPr lang="en-US" dirty="0"/>
          </a:p>
        </p:txBody>
      </p:sp>
      <p:graphicFrame>
        <p:nvGraphicFramePr>
          <p:cNvPr id="6" name="Content Placeholder 4">
            <a:extLst>
              <a:ext uri="{FF2B5EF4-FFF2-40B4-BE49-F238E27FC236}">
                <a16:creationId xmlns:a16="http://schemas.microsoft.com/office/drawing/2014/main" id="{2E88E27E-F3DC-0A03-4D67-BE394903BD60}"/>
              </a:ext>
            </a:extLst>
          </p:cNvPr>
          <p:cNvGraphicFramePr>
            <a:graphicFrameLocks noGrp="1"/>
          </p:cNvGraphicFramePr>
          <p:nvPr>
            <p:ph idx="1"/>
            <p:extLst>
              <p:ext uri="{D42A27DB-BD31-4B8C-83A1-F6EECF244321}">
                <p14:modId xmlns:p14="http://schemas.microsoft.com/office/powerpoint/2010/main" val="3587799701"/>
              </p:ext>
            </p:extLst>
          </p:nvPr>
        </p:nvGraphicFramePr>
        <p:xfrm>
          <a:off x="1393016" y="2082608"/>
          <a:ext cx="6085895" cy="2976881"/>
        </p:xfrm>
        <a:graphic>
          <a:graphicData uri="http://schemas.openxmlformats.org/drawingml/2006/table">
            <a:tbl>
              <a:tblPr firstRow="1" bandRow="1">
                <a:tableStyleId>{5C22544A-7EE6-4342-B048-85BDC9FD1C3A}</a:tableStyleId>
              </a:tblPr>
              <a:tblGrid>
                <a:gridCol w="1466839">
                  <a:extLst>
                    <a:ext uri="{9D8B030D-6E8A-4147-A177-3AD203B41FA5}">
                      <a16:colId xmlns:a16="http://schemas.microsoft.com/office/drawing/2014/main" val="4217344724"/>
                    </a:ext>
                  </a:extLst>
                </a:gridCol>
                <a:gridCol w="4410776">
                  <a:extLst>
                    <a:ext uri="{9D8B030D-6E8A-4147-A177-3AD203B41FA5}">
                      <a16:colId xmlns:a16="http://schemas.microsoft.com/office/drawing/2014/main" val="1423323226"/>
                    </a:ext>
                  </a:extLst>
                </a:gridCol>
                <a:gridCol w="208280">
                  <a:extLst>
                    <a:ext uri="{9D8B030D-6E8A-4147-A177-3AD203B41FA5}">
                      <a16:colId xmlns:a16="http://schemas.microsoft.com/office/drawing/2014/main" val="1170841281"/>
                    </a:ext>
                  </a:extLst>
                </a:gridCol>
              </a:tblGrid>
              <a:tr h="699201">
                <a:tc>
                  <a:txBody>
                    <a:bodyPr/>
                    <a:lstStyle/>
                    <a:p>
                      <a:pPr algn="ctr"/>
                      <a:r>
                        <a:rPr lang="en-IE" dirty="0"/>
                        <a:t>Year </a:t>
                      </a:r>
                      <a:endParaRPr lang="en-US" dirty="0"/>
                    </a:p>
                  </a:txBody>
                  <a:tcPr/>
                </a:tc>
                <a:tc>
                  <a:txBody>
                    <a:bodyPr/>
                    <a:lstStyle/>
                    <a:p>
                      <a:pPr algn="ctr"/>
                      <a:r>
                        <a:rPr lang="en-IE" dirty="0"/>
                        <a:t>Total Cases</a:t>
                      </a:r>
                      <a:endParaRPr lang="en-US" dirty="0"/>
                    </a:p>
                  </a:txBody>
                  <a:tcPr/>
                </a:tc>
                <a:tc>
                  <a:txBody>
                    <a:bodyPr/>
                    <a:lstStyle/>
                    <a:p>
                      <a:pPr algn="ctr"/>
                      <a:endParaRPr lang="en-US" dirty="0"/>
                    </a:p>
                  </a:txBody>
                  <a:tcPr/>
                </a:tc>
                <a:extLst>
                  <a:ext uri="{0D108BD9-81ED-4DB2-BD59-A6C34878D82A}">
                    <a16:rowId xmlns:a16="http://schemas.microsoft.com/office/drawing/2014/main" val="3014216426"/>
                  </a:ext>
                </a:extLst>
              </a:tr>
              <a:tr h="879278">
                <a:tc>
                  <a:txBody>
                    <a:bodyPr/>
                    <a:lstStyle/>
                    <a:p>
                      <a:pPr algn="ctr"/>
                      <a:r>
                        <a:rPr lang="en-IE" sz="1600" dirty="0"/>
                        <a:t>Pre and 2021</a:t>
                      </a:r>
                      <a:endParaRPr lang="en-US" sz="1600" dirty="0"/>
                    </a:p>
                  </a:txBody>
                  <a:tcPr/>
                </a:tc>
                <a:tc>
                  <a:txBody>
                    <a:bodyPr/>
                    <a:lstStyle/>
                    <a:p>
                      <a:pPr algn="ctr"/>
                      <a:r>
                        <a:rPr lang="en-IE" sz="1600" dirty="0"/>
                        <a:t>2</a:t>
                      </a:r>
                      <a:endParaRPr lang="en-US" sz="1600" dirty="0"/>
                    </a:p>
                  </a:txBody>
                  <a:tcPr/>
                </a:tc>
                <a:tc>
                  <a:txBody>
                    <a:bodyPr/>
                    <a:lstStyle/>
                    <a:p>
                      <a:pPr algn="ctr"/>
                      <a:endParaRPr lang="en-US" sz="1600" dirty="0"/>
                    </a:p>
                  </a:txBody>
                  <a:tcPr/>
                </a:tc>
                <a:extLst>
                  <a:ext uri="{0D108BD9-81ED-4DB2-BD59-A6C34878D82A}">
                    <a16:rowId xmlns:a16="http://schemas.microsoft.com/office/drawing/2014/main" val="542818825"/>
                  </a:ext>
                </a:extLst>
              </a:tr>
              <a:tr h="699201">
                <a:tc>
                  <a:txBody>
                    <a:bodyPr/>
                    <a:lstStyle/>
                    <a:p>
                      <a:pPr algn="ctr"/>
                      <a:r>
                        <a:rPr lang="en-IE" sz="1600" dirty="0"/>
                        <a:t>2022</a:t>
                      </a:r>
                      <a:endParaRPr lang="en-US" sz="1600" dirty="0"/>
                    </a:p>
                  </a:txBody>
                  <a:tcPr/>
                </a:tc>
                <a:tc>
                  <a:txBody>
                    <a:bodyPr/>
                    <a:lstStyle/>
                    <a:p>
                      <a:pPr algn="ctr"/>
                      <a:r>
                        <a:rPr lang="en-IE" sz="1600" dirty="0"/>
                        <a:t>1</a:t>
                      </a:r>
                      <a:endParaRPr lang="en-US" sz="1600" dirty="0"/>
                    </a:p>
                  </a:txBody>
                  <a:tcPr/>
                </a:tc>
                <a:tc>
                  <a:txBody>
                    <a:bodyPr/>
                    <a:lstStyle/>
                    <a:p>
                      <a:pPr algn="ctr"/>
                      <a:endParaRPr lang="en-US" sz="1600" dirty="0"/>
                    </a:p>
                  </a:txBody>
                  <a:tcPr/>
                </a:tc>
                <a:extLst>
                  <a:ext uri="{0D108BD9-81ED-4DB2-BD59-A6C34878D82A}">
                    <a16:rowId xmlns:a16="http://schemas.microsoft.com/office/drawing/2014/main" val="732846248"/>
                  </a:ext>
                </a:extLst>
              </a:tr>
              <a:tr h="699201">
                <a:tc>
                  <a:txBody>
                    <a:bodyPr/>
                    <a:lstStyle/>
                    <a:p>
                      <a:pPr algn="ctr"/>
                      <a:r>
                        <a:rPr lang="en-IE" sz="1600" dirty="0"/>
                        <a:t>2023</a:t>
                      </a:r>
                      <a:endParaRPr lang="en-US" sz="1600" dirty="0"/>
                    </a:p>
                  </a:txBody>
                  <a:tcPr/>
                </a:tc>
                <a:tc>
                  <a:txBody>
                    <a:bodyPr/>
                    <a:lstStyle/>
                    <a:p>
                      <a:pPr algn="ctr"/>
                      <a:r>
                        <a:rPr lang="en-IE" sz="1600"/>
                        <a:t>5</a:t>
                      </a:r>
                      <a:endParaRPr lang="en-US" sz="1600" dirty="0"/>
                    </a:p>
                  </a:txBody>
                  <a:tcPr/>
                </a:tc>
                <a:tc>
                  <a:txBody>
                    <a:bodyPr/>
                    <a:lstStyle/>
                    <a:p>
                      <a:pPr algn="ctr"/>
                      <a:endParaRPr lang="en-US" sz="1600" dirty="0"/>
                    </a:p>
                  </a:txBody>
                  <a:tcPr/>
                </a:tc>
                <a:extLst>
                  <a:ext uri="{0D108BD9-81ED-4DB2-BD59-A6C34878D82A}">
                    <a16:rowId xmlns:a16="http://schemas.microsoft.com/office/drawing/2014/main" val="312492820"/>
                  </a:ext>
                </a:extLst>
              </a:tr>
            </a:tbl>
          </a:graphicData>
        </a:graphic>
      </p:graphicFrame>
    </p:spTree>
    <p:extLst>
      <p:ext uri="{BB962C8B-B14F-4D97-AF65-F5344CB8AC3E}">
        <p14:creationId xmlns:p14="http://schemas.microsoft.com/office/powerpoint/2010/main" val="35031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C37A50-633C-2BD0-B5A5-69058BE5E49E}"/>
              </a:ext>
            </a:extLst>
          </p:cNvPr>
          <p:cNvSpPr>
            <a:spLocks noGrp="1"/>
          </p:cNvSpPr>
          <p:nvPr>
            <p:ph type="title"/>
          </p:nvPr>
        </p:nvSpPr>
        <p:spPr>
          <a:xfrm>
            <a:off x="383570" y="591758"/>
            <a:ext cx="6222667" cy="745336"/>
          </a:xfrm>
        </p:spPr>
        <p:txBody>
          <a:bodyPr>
            <a:normAutofit fontScale="90000"/>
          </a:bodyPr>
          <a:lstStyle/>
          <a:p>
            <a:r>
              <a:rPr lang="en-US" dirty="0"/>
              <a:t>7th Schedule, Electricity, Local Authority and Road &amp; Rail Cases 2025 </a:t>
            </a:r>
            <a:br>
              <a:rPr lang="en-US" dirty="0"/>
            </a:br>
            <a:endParaRPr lang="en-US" dirty="0"/>
          </a:p>
        </p:txBody>
      </p:sp>
      <p:sp>
        <p:nvSpPr>
          <p:cNvPr id="6" name="Content Placeholder 2">
            <a:extLst>
              <a:ext uri="{FF2B5EF4-FFF2-40B4-BE49-F238E27FC236}">
                <a16:creationId xmlns:a16="http://schemas.microsoft.com/office/drawing/2014/main" id="{4345DF7C-9A6E-13D9-D79C-05E790D81A62}"/>
              </a:ext>
            </a:extLst>
          </p:cNvPr>
          <p:cNvSpPr>
            <a:spLocks noGrp="1"/>
          </p:cNvSpPr>
          <p:nvPr>
            <p:ph idx="1"/>
          </p:nvPr>
        </p:nvSpPr>
        <p:spPr>
          <a:xfrm>
            <a:off x="720000" y="1980000"/>
            <a:ext cx="3600000" cy="3600000"/>
          </a:xfrm>
        </p:spPr>
        <p:txBody>
          <a:bodyPr>
            <a:normAutofit/>
          </a:bodyPr>
          <a:lstStyle/>
          <a:p>
            <a:r>
              <a:rPr lang="en-GB" b="1" dirty="0">
                <a:solidFill>
                  <a:schemeClr val="bg1"/>
                </a:solidFill>
              </a:rPr>
              <a:t>Decision ‘types’ made 2025 include:</a:t>
            </a:r>
            <a:endParaRPr lang="en-GB" sz="1100" b="1" dirty="0">
              <a:solidFill>
                <a:schemeClr val="bg1"/>
              </a:solidFill>
            </a:endParaRPr>
          </a:p>
          <a:p>
            <a:r>
              <a:rPr lang="en-GB" dirty="0">
                <a:solidFill>
                  <a:schemeClr val="bg1"/>
                </a:solidFill>
              </a:rPr>
              <a:t>18 no. Local Authority decisions by the Board </a:t>
            </a:r>
          </a:p>
          <a:p>
            <a:r>
              <a:rPr lang="en-GB" dirty="0">
                <a:solidFill>
                  <a:schemeClr val="bg1"/>
                </a:solidFill>
              </a:rPr>
              <a:t>4 no. Road cases (inc. 2 Bus Connects)</a:t>
            </a:r>
          </a:p>
          <a:p>
            <a:r>
              <a:rPr lang="en-GB" dirty="0">
                <a:solidFill>
                  <a:schemeClr val="bg1"/>
                </a:solidFill>
              </a:rPr>
              <a:t>16 no. 7</a:t>
            </a:r>
            <a:r>
              <a:rPr lang="en-GB" baseline="30000" dirty="0">
                <a:solidFill>
                  <a:schemeClr val="bg1"/>
                </a:solidFill>
              </a:rPr>
              <a:t>th</a:t>
            </a:r>
            <a:r>
              <a:rPr lang="en-GB" dirty="0">
                <a:solidFill>
                  <a:schemeClr val="bg1"/>
                </a:solidFill>
              </a:rPr>
              <a:t> Schedule (5 amendments; windfarms, Aughinish, Waste facilities)</a:t>
            </a:r>
          </a:p>
          <a:p>
            <a:endParaRPr lang="en-GB" dirty="0">
              <a:solidFill>
                <a:schemeClr val="bg1"/>
              </a:solidFill>
            </a:endParaRPr>
          </a:p>
          <a:p>
            <a:pPr marL="0" indent="0">
              <a:buNone/>
            </a:pPr>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p:txBody>
      </p:sp>
      <p:sp>
        <p:nvSpPr>
          <p:cNvPr id="7" name="Content Placeholder 5">
            <a:extLst>
              <a:ext uri="{FF2B5EF4-FFF2-40B4-BE49-F238E27FC236}">
                <a16:creationId xmlns:a16="http://schemas.microsoft.com/office/drawing/2014/main" id="{B7399056-6742-BDD7-6574-BEB08C9C98EE}"/>
              </a:ext>
            </a:extLst>
          </p:cNvPr>
          <p:cNvSpPr txBox="1">
            <a:spLocks/>
          </p:cNvSpPr>
          <p:nvPr/>
        </p:nvSpPr>
        <p:spPr>
          <a:xfrm>
            <a:off x="5040000" y="1980000"/>
            <a:ext cx="3420000" cy="3600000"/>
          </a:xfrm>
          <a:prstGeom prst="rect">
            <a:avLst/>
          </a:prstGeom>
        </p:spPr>
        <p:txBody>
          <a:bodyPr/>
          <a:lstStyle>
            <a:lvl1pPr marL="324000" indent="-324000" algn="l" defTabSz="685800" rtl="0" eaLnBrk="1" latinLnBrk="0" hangingPunct="1">
              <a:lnSpc>
                <a:spcPts val="2400"/>
              </a:lnSpc>
              <a:spcBef>
                <a:spcPts val="0"/>
              </a:spcBef>
              <a:spcAft>
                <a:spcPts val="850"/>
              </a:spcAft>
              <a:buFont typeface="Arial" panose="020B0604020202020204" pitchFamily="34" charset="0"/>
              <a:buChar char="»"/>
              <a:defRPr sz="2000" b="0" kern="1200">
                <a:solidFill>
                  <a:schemeClr val="bg2"/>
                </a:solidFill>
                <a:latin typeface="+mn-lt"/>
                <a:ea typeface="+mn-ea"/>
                <a:cs typeface="+mn-cs"/>
              </a:defRPr>
            </a:lvl1pPr>
            <a:lvl2pPr marL="648000" indent="-324000" algn="l" defTabSz="685800" rtl="0" eaLnBrk="1" latinLnBrk="0" hangingPunct="1">
              <a:lnSpc>
                <a:spcPts val="2000"/>
              </a:lnSpc>
              <a:spcBef>
                <a:spcPts val="0"/>
              </a:spcBef>
              <a:spcAft>
                <a:spcPts val="850"/>
              </a:spcAft>
              <a:buFont typeface="Arial" panose="020B0604020202020204" pitchFamily="34" charset="0"/>
              <a:buChar char="»"/>
              <a:defRPr sz="1800" b="0" kern="1200">
                <a:solidFill>
                  <a:schemeClr val="bg2"/>
                </a:solidFill>
                <a:latin typeface="+mn-lt"/>
                <a:ea typeface="+mn-ea"/>
                <a:cs typeface="+mn-cs"/>
              </a:defRPr>
            </a:lvl2pPr>
            <a:lvl3pPr marL="972000" indent="-324000" algn="l" defTabSz="685800" rtl="0" eaLnBrk="1" latinLnBrk="0" hangingPunct="1">
              <a:lnSpc>
                <a:spcPts val="1800"/>
              </a:lnSpc>
              <a:spcBef>
                <a:spcPts val="0"/>
              </a:spcBef>
              <a:spcAft>
                <a:spcPts val="850"/>
              </a:spcAft>
              <a:buFont typeface="Arial" panose="020B0604020202020204" pitchFamily="34" charset="0"/>
              <a:buChar char="»"/>
              <a:defRPr sz="1600" b="0" kern="1200">
                <a:solidFill>
                  <a:schemeClr val="bg2"/>
                </a:solidFill>
                <a:latin typeface="+mn-lt"/>
                <a:ea typeface="+mn-ea"/>
                <a:cs typeface="+mn-cs"/>
              </a:defRPr>
            </a:lvl3pPr>
            <a:lvl4pPr marL="15430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4pPr>
            <a:lvl5pPr marL="1885950" indent="-342900" algn="l" defTabSz="685800" rtl="0" eaLnBrk="1" latinLnBrk="0" hangingPunct="1">
              <a:lnSpc>
                <a:spcPts val="2400"/>
              </a:lnSpc>
              <a:spcBef>
                <a:spcPts val="375"/>
              </a:spcBef>
              <a:spcAft>
                <a:spcPts val="850"/>
              </a:spcAft>
              <a:buFont typeface="Arial" panose="020B0604020202020204" pitchFamily="34" charset="0"/>
              <a:buChar char="»"/>
              <a:defRPr sz="2000" b="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b="1"/>
              <a:t>Live </a:t>
            </a:r>
            <a:r>
              <a:rPr lang="en-IE" b="1" u="sng"/>
              <a:t>Pre-apps consultations include</a:t>
            </a:r>
            <a:r>
              <a:rPr lang="en-IE" u="sng"/>
              <a:t>:</a:t>
            </a:r>
          </a:p>
          <a:p>
            <a:r>
              <a:rPr lang="en-IE"/>
              <a:t>27 no. Windfarms</a:t>
            </a:r>
          </a:p>
          <a:p>
            <a:r>
              <a:rPr lang="en-IE"/>
              <a:t>25 no. Electricity cases</a:t>
            </a:r>
          </a:p>
          <a:p>
            <a:r>
              <a:rPr lang="en-IE"/>
              <a:t>11 no. Power Generating/ Waste/hospital  </a:t>
            </a:r>
          </a:p>
          <a:p>
            <a:r>
              <a:rPr lang="en-IE"/>
              <a:t>1 no. Gas pipeline case</a:t>
            </a:r>
            <a:endParaRPr lang="en-IE" dirty="0"/>
          </a:p>
        </p:txBody>
      </p:sp>
    </p:spTree>
    <p:extLst>
      <p:ext uri="{BB962C8B-B14F-4D97-AF65-F5344CB8AC3E}">
        <p14:creationId xmlns:p14="http://schemas.microsoft.com/office/powerpoint/2010/main" val="1803481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962B9F-8117-16CD-ED61-7DFC8DD240B1}"/>
              </a:ext>
            </a:extLst>
          </p:cNvPr>
          <p:cNvSpPr>
            <a:spLocks noGrp="1"/>
          </p:cNvSpPr>
          <p:nvPr>
            <p:ph type="title"/>
          </p:nvPr>
        </p:nvSpPr>
        <p:spPr>
          <a:xfrm>
            <a:off x="669035" y="548977"/>
            <a:ext cx="5404755" cy="501125"/>
          </a:xfrm>
        </p:spPr>
        <p:txBody>
          <a:bodyPr>
            <a:normAutofit/>
          </a:bodyPr>
          <a:lstStyle/>
          <a:p>
            <a:r>
              <a:rPr lang="en-GB" sz="2200" dirty="0"/>
              <a:t>Transport Applications - Status </a:t>
            </a:r>
            <a:endParaRPr lang="en-IE" sz="2200" dirty="0"/>
          </a:p>
        </p:txBody>
      </p:sp>
      <p:sp>
        <p:nvSpPr>
          <p:cNvPr id="6" name="Content Placeholder 2">
            <a:extLst>
              <a:ext uri="{FF2B5EF4-FFF2-40B4-BE49-F238E27FC236}">
                <a16:creationId xmlns:a16="http://schemas.microsoft.com/office/drawing/2014/main" id="{329BA51C-CC3A-B81D-7E7A-4C445DA71410}"/>
              </a:ext>
            </a:extLst>
          </p:cNvPr>
          <p:cNvSpPr>
            <a:spLocks noGrp="1"/>
          </p:cNvSpPr>
          <p:nvPr>
            <p:ph idx="1"/>
          </p:nvPr>
        </p:nvSpPr>
        <p:spPr>
          <a:xfrm>
            <a:off x="720000" y="1738460"/>
            <a:ext cx="7380000" cy="4320000"/>
          </a:xfrm>
        </p:spPr>
        <p:txBody>
          <a:bodyPr>
            <a:normAutofit/>
          </a:bodyPr>
          <a:lstStyle/>
          <a:p>
            <a:r>
              <a:rPr lang="en-IE" dirty="0">
                <a:solidFill>
                  <a:schemeClr val="bg1"/>
                </a:solidFill>
              </a:rPr>
              <a:t>All 12 Dublin Bus Connects plus accompanying 12 CPOs decided by the Commission (last decision 12</a:t>
            </a:r>
            <a:r>
              <a:rPr lang="en-IE" baseline="30000" dirty="0">
                <a:solidFill>
                  <a:schemeClr val="bg1"/>
                </a:solidFill>
              </a:rPr>
              <a:t>th</a:t>
            </a:r>
            <a:r>
              <a:rPr lang="en-IE" dirty="0">
                <a:solidFill>
                  <a:schemeClr val="bg1"/>
                </a:solidFill>
              </a:rPr>
              <a:t> May 25)</a:t>
            </a:r>
          </a:p>
          <a:p>
            <a:r>
              <a:rPr lang="en-IE" dirty="0">
                <a:solidFill>
                  <a:schemeClr val="bg1"/>
                </a:solidFill>
              </a:rPr>
              <a:t>One Galway Bus Connects plus CPO decided, second due to be discharged by Inspector early Q4</a:t>
            </a:r>
          </a:p>
          <a:p>
            <a:r>
              <a:rPr lang="en-IE" dirty="0">
                <a:solidFill>
                  <a:schemeClr val="bg1"/>
                </a:solidFill>
              </a:rPr>
              <a:t>Slane N2 bypass decision made  </a:t>
            </a:r>
          </a:p>
          <a:p>
            <a:pPr marL="0" indent="0">
              <a:buNone/>
            </a:pPr>
            <a:r>
              <a:rPr lang="en-IE" dirty="0">
                <a:solidFill>
                  <a:schemeClr val="bg1"/>
                </a:solidFill>
              </a:rPr>
              <a:t>Outstanding decisions in large transport projects:</a:t>
            </a:r>
          </a:p>
          <a:p>
            <a:r>
              <a:rPr lang="en-IE" dirty="0">
                <a:solidFill>
                  <a:schemeClr val="bg1"/>
                </a:solidFill>
              </a:rPr>
              <a:t>Airport (Noise) case decision </a:t>
            </a:r>
            <a:r>
              <a:rPr lang="en-IE" u="sng" dirty="0">
                <a:solidFill>
                  <a:schemeClr val="bg1"/>
                </a:solidFill>
              </a:rPr>
              <a:t>due</a:t>
            </a:r>
          </a:p>
          <a:p>
            <a:r>
              <a:rPr lang="en-IE" dirty="0">
                <a:solidFill>
                  <a:schemeClr val="bg1"/>
                </a:solidFill>
              </a:rPr>
              <a:t>Metro, LUAS Finglas, DART North decision due by end of Summer</a:t>
            </a:r>
          </a:p>
          <a:p>
            <a:r>
              <a:rPr lang="en-US" dirty="0">
                <a:solidFill>
                  <a:schemeClr val="bg1"/>
                </a:solidFill>
              </a:rPr>
              <a:t>Galway Road out for Public Consultation following receipt of updated documents </a:t>
            </a:r>
          </a:p>
          <a:p>
            <a:pPr marL="0" indent="0">
              <a:buNone/>
            </a:pPr>
            <a:endParaRPr lang="en-IE" dirty="0">
              <a:solidFill>
                <a:schemeClr val="bg1"/>
              </a:solidFill>
            </a:endParaRPr>
          </a:p>
          <a:p>
            <a:pPr marL="0" indent="0">
              <a:buNone/>
            </a:pPr>
            <a:endParaRPr lang="en-IE" dirty="0">
              <a:solidFill>
                <a:schemeClr val="bg1"/>
              </a:solidFill>
            </a:endParaRPr>
          </a:p>
          <a:p>
            <a:endParaRPr lang="en-IE" dirty="0">
              <a:solidFill>
                <a:schemeClr val="bg1"/>
              </a:solidFill>
            </a:endParaRPr>
          </a:p>
          <a:p>
            <a:endParaRPr lang="en-IE" dirty="0">
              <a:solidFill>
                <a:schemeClr val="bg1"/>
              </a:solidFill>
            </a:endParaRPr>
          </a:p>
          <a:p>
            <a:endParaRPr lang="en-IE" dirty="0">
              <a:solidFill>
                <a:schemeClr val="bg1"/>
              </a:solidFill>
            </a:endParaRPr>
          </a:p>
        </p:txBody>
      </p:sp>
    </p:spTree>
    <p:extLst>
      <p:ext uri="{BB962C8B-B14F-4D97-AF65-F5344CB8AC3E}">
        <p14:creationId xmlns:p14="http://schemas.microsoft.com/office/powerpoint/2010/main" val="40664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2261127-C83A-9BE9-177D-DDAB9EE89D16}"/>
              </a:ext>
            </a:extLst>
          </p:cNvPr>
          <p:cNvSpPr>
            <a:spLocks noGrp="1"/>
          </p:cNvSpPr>
          <p:nvPr>
            <p:ph type="title"/>
          </p:nvPr>
        </p:nvSpPr>
        <p:spPr>
          <a:xfrm>
            <a:off x="590603" y="505495"/>
            <a:ext cx="6222667" cy="1136400"/>
          </a:xfrm>
        </p:spPr>
        <p:txBody>
          <a:bodyPr>
            <a:normAutofit fontScale="90000"/>
          </a:bodyPr>
          <a:lstStyle/>
          <a:p>
            <a:pPr algn="ctr"/>
            <a:r>
              <a:rPr lang="en-IE" dirty="0"/>
              <a:t>Planning and Development Act – Part 17</a:t>
            </a:r>
            <a:br>
              <a:rPr lang="en-IE" dirty="0"/>
            </a:br>
            <a:r>
              <a:rPr lang="en-US" dirty="0"/>
              <a:t>Governing Board</a:t>
            </a:r>
            <a:br>
              <a:rPr lang="en-IE" dirty="0"/>
            </a:br>
            <a:endParaRPr lang="en-IE" dirty="0"/>
          </a:p>
        </p:txBody>
      </p:sp>
      <p:sp>
        <p:nvSpPr>
          <p:cNvPr id="10" name="Content Placeholder 5">
            <a:extLst>
              <a:ext uri="{FF2B5EF4-FFF2-40B4-BE49-F238E27FC236}">
                <a16:creationId xmlns:a16="http://schemas.microsoft.com/office/drawing/2014/main" id="{EE302ABC-73B8-29D9-056E-AA1812E152FD}"/>
              </a:ext>
            </a:extLst>
          </p:cNvPr>
          <p:cNvSpPr>
            <a:spLocks noGrp="1"/>
          </p:cNvSpPr>
          <p:nvPr>
            <p:ph idx="1"/>
          </p:nvPr>
        </p:nvSpPr>
        <p:spPr>
          <a:xfrm>
            <a:off x="754505" y="1876483"/>
            <a:ext cx="7380000" cy="4320000"/>
          </a:xfrm>
        </p:spPr>
        <p:txBody>
          <a:bodyPr>
            <a:normAutofit/>
          </a:bodyPr>
          <a:lstStyle/>
          <a:p>
            <a:pPr>
              <a:buFont typeface="Arial" panose="020B0604020202020204" pitchFamily="34" charset="0"/>
              <a:buChar char="•"/>
            </a:pPr>
            <a:r>
              <a:rPr lang="en-US" dirty="0"/>
              <a:t>The Commission shall have a Governing Board.</a:t>
            </a:r>
          </a:p>
          <a:p>
            <a:pPr>
              <a:buFont typeface="Arial" panose="020B0604020202020204" pitchFamily="34" charset="0"/>
              <a:buChar char="•"/>
            </a:pPr>
            <a:endParaRPr lang="en-US" dirty="0"/>
          </a:p>
          <a:p>
            <a:pPr>
              <a:buFont typeface="Arial" panose="020B0604020202020204" pitchFamily="34" charset="0"/>
              <a:buChar char="•"/>
            </a:pPr>
            <a:r>
              <a:rPr lang="en-US" dirty="0"/>
              <a:t>The Governing Board shall—</a:t>
            </a:r>
          </a:p>
          <a:p>
            <a:pPr lvl="1">
              <a:buFont typeface="Arial" panose="020B0604020202020204" pitchFamily="34" charset="0"/>
              <a:buChar char="•"/>
            </a:pPr>
            <a:r>
              <a:rPr lang="en-US" dirty="0"/>
              <a:t>review and guide the strategic direction of the Commission,</a:t>
            </a:r>
          </a:p>
          <a:p>
            <a:pPr lvl="1">
              <a:buFont typeface="Arial" panose="020B0604020202020204" pitchFamily="34" charset="0"/>
              <a:buChar char="•"/>
            </a:pPr>
            <a:r>
              <a:rPr lang="en-US" dirty="0"/>
              <a:t>review and oversee the implementation of major plans of action, risk management policies and procedures, annual budgets, and business plans of the Commission,</a:t>
            </a:r>
          </a:p>
          <a:p>
            <a:pPr lvl="1">
              <a:buFont typeface="Arial" panose="020B0604020202020204" pitchFamily="34" charset="0"/>
              <a:buChar char="•"/>
            </a:pPr>
            <a:r>
              <a:rPr lang="en-US" dirty="0"/>
              <a:t>set the performance objectives of the Commission, and monitor the attainment of those objectives by the Commission, and</a:t>
            </a:r>
          </a:p>
          <a:p>
            <a:pPr lvl="1">
              <a:buFont typeface="Arial" panose="020B0604020202020204" pitchFamily="34" charset="0"/>
              <a:buChar char="•"/>
            </a:pPr>
            <a:r>
              <a:rPr lang="en-US" dirty="0"/>
              <a:t>approve and oversee significant capital expenditure by, and investment decisions of, the Commission.</a:t>
            </a:r>
            <a:endParaRPr lang="en-IE" dirty="0"/>
          </a:p>
        </p:txBody>
      </p:sp>
    </p:spTree>
    <p:extLst>
      <p:ext uri="{BB962C8B-B14F-4D97-AF65-F5344CB8AC3E}">
        <p14:creationId xmlns:p14="http://schemas.microsoft.com/office/powerpoint/2010/main" val="394608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BF33-857A-AE06-FE7F-EC40B3B9BBAF}"/>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4CDC333-0C6A-B635-4A99-154643A5E111}"/>
              </a:ext>
            </a:extLst>
          </p:cNvPr>
          <p:cNvSpPr txBox="1">
            <a:spLocks noGrp="1"/>
          </p:cNvSpPr>
          <p:nvPr>
            <p:ph type="title"/>
          </p:nvPr>
        </p:nvSpPr>
        <p:spPr>
          <a:xfrm>
            <a:off x="1729047" y="3524596"/>
            <a:ext cx="6658953" cy="1014152"/>
          </a:xfrm>
        </p:spPr>
        <p:txBody>
          <a:bodyPr>
            <a:normAutofit/>
          </a:bodyPr>
          <a:lstStyle/>
          <a:p>
            <a:pPr lvl="0"/>
            <a:r>
              <a:rPr lang="en-GB" dirty="0"/>
              <a:t>Case Targets for 2025 Cases and  SOP compliance</a:t>
            </a:r>
            <a:endParaRPr lang="en-IE" dirty="0"/>
          </a:p>
        </p:txBody>
      </p:sp>
    </p:spTree>
    <p:extLst>
      <p:ext uri="{BB962C8B-B14F-4D97-AF65-F5344CB8AC3E}">
        <p14:creationId xmlns:p14="http://schemas.microsoft.com/office/powerpoint/2010/main" val="285455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EA5115-28E6-F4F3-5983-01099B16CB7B}"/>
              </a:ext>
            </a:extLst>
          </p:cNvPr>
          <p:cNvSpPr>
            <a:spLocks noGrp="1"/>
          </p:cNvSpPr>
          <p:nvPr>
            <p:ph type="title"/>
          </p:nvPr>
        </p:nvSpPr>
        <p:spPr>
          <a:xfrm>
            <a:off x="720000" y="540000"/>
            <a:ext cx="6222667" cy="864730"/>
          </a:xfrm>
        </p:spPr>
        <p:txBody>
          <a:bodyPr>
            <a:normAutofit fontScale="90000"/>
          </a:bodyPr>
          <a:lstStyle/>
          <a:p>
            <a:r>
              <a:rPr lang="ga-IE" sz="1800" b="1" dirty="0">
                <a:effectLst/>
                <a:latin typeface="Arial" panose="020B0604020202020204" pitchFamily="34" charset="0"/>
                <a:ea typeface="Calibri" panose="020F0502020204030204" pitchFamily="34" charset="0"/>
              </a:rPr>
              <a:t>Proposed Planning Casework Targets for Cases </a:t>
            </a:r>
            <a:r>
              <a:rPr lang="en-GB" sz="1800" b="1" dirty="0">
                <a:effectLst/>
                <a:latin typeface="Arial" panose="020B0604020202020204" pitchFamily="34" charset="0"/>
                <a:ea typeface="Calibri" panose="020F0502020204030204" pitchFamily="34" charset="0"/>
              </a:rPr>
              <a:t>L</a:t>
            </a:r>
            <a:r>
              <a:rPr lang="ga-IE" sz="1800" b="1" dirty="0">
                <a:effectLst/>
                <a:latin typeface="Arial" panose="020B0604020202020204" pitchFamily="34" charset="0"/>
                <a:ea typeface="Calibri" panose="020F0502020204030204" pitchFamily="34" charset="0"/>
              </a:rPr>
              <a:t>odged in 2025</a:t>
            </a:r>
            <a:br>
              <a:rPr lang="en-IE" sz="1800" dirty="0">
                <a:effectLst/>
                <a:latin typeface="Arial" panose="020B0604020202020204" pitchFamily="34" charset="0"/>
                <a:ea typeface="Calibri" panose="020F0502020204030204" pitchFamily="34" charset="0"/>
              </a:rPr>
            </a:br>
            <a:endParaRPr lang="en-US" dirty="0"/>
          </a:p>
        </p:txBody>
      </p:sp>
      <p:graphicFrame>
        <p:nvGraphicFramePr>
          <p:cNvPr id="6" name="Content Placeholder 5">
            <a:extLst>
              <a:ext uri="{FF2B5EF4-FFF2-40B4-BE49-F238E27FC236}">
                <a16:creationId xmlns:a16="http://schemas.microsoft.com/office/drawing/2014/main" id="{2EEE91AE-18B7-FD60-5DC2-05247D1C3CA7}"/>
              </a:ext>
            </a:extLst>
          </p:cNvPr>
          <p:cNvGraphicFramePr>
            <a:graphicFrameLocks noGrp="1"/>
          </p:cNvGraphicFramePr>
          <p:nvPr>
            <p:ph idx="1"/>
            <p:extLst>
              <p:ext uri="{D42A27DB-BD31-4B8C-83A1-F6EECF244321}">
                <p14:modId xmlns:p14="http://schemas.microsoft.com/office/powerpoint/2010/main" val="2254628642"/>
              </p:ext>
            </p:extLst>
          </p:nvPr>
        </p:nvGraphicFramePr>
        <p:xfrm>
          <a:off x="503583" y="1810828"/>
          <a:ext cx="7825408" cy="4355232"/>
        </p:xfrm>
        <a:graphic>
          <a:graphicData uri="http://schemas.openxmlformats.org/drawingml/2006/table">
            <a:tbl>
              <a:tblPr firstRow="1" firstCol="1" bandRow="1">
                <a:tableStyleId>{5C22544A-7EE6-4342-B048-85BDC9FD1C3A}</a:tableStyleId>
              </a:tblPr>
              <a:tblGrid>
                <a:gridCol w="3025795">
                  <a:extLst>
                    <a:ext uri="{9D8B030D-6E8A-4147-A177-3AD203B41FA5}">
                      <a16:colId xmlns:a16="http://schemas.microsoft.com/office/drawing/2014/main" val="29166909"/>
                    </a:ext>
                  </a:extLst>
                </a:gridCol>
                <a:gridCol w="3443121">
                  <a:extLst>
                    <a:ext uri="{9D8B030D-6E8A-4147-A177-3AD203B41FA5}">
                      <a16:colId xmlns:a16="http://schemas.microsoft.com/office/drawing/2014/main" val="1057637295"/>
                    </a:ext>
                  </a:extLst>
                </a:gridCol>
                <a:gridCol w="1356492">
                  <a:extLst>
                    <a:ext uri="{9D8B030D-6E8A-4147-A177-3AD203B41FA5}">
                      <a16:colId xmlns:a16="http://schemas.microsoft.com/office/drawing/2014/main" val="1757770919"/>
                    </a:ext>
                  </a:extLst>
                </a:gridCol>
              </a:tblGrid>
              <a:tr h="186963">
                <a:tc>
                  <a:txBody>
                    <a:bodyPr/>
                    <a:lstStyle/>
                    <a:p>
                      <a:pPr>
                        <a:lnSpc>
                          <a:spcPct val="115000"/>
                        </a:lnSpc>
                        <a:spcAft>
                          <a:spcPts val="600"/>
                        </a:spcAft>
                      </a:pPr>
                      <a:r>
                        <a:rPr lang="ga-IE" sz="1200" dirty="0">
                          <a:effectLst/>
                        </a:rPr>
                        <a:t>Function</a:t>
                      </a:r>
                      <a:endParaRPr lang="en-IE" sz="1200" dirty="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600"/>
                        </a:spcAft>
                      </a:pPr>
                      <a:r>
                        <a:rPr lang="ga-IE" sz="1200">
                          <a:effectLst/>
                        </a:rPr>
                        <a:t>Output</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600"/>
                        </a:spcAft>
                      </a:pPr>
                      <a:r>
                        <a:rPr lang="ga-IE" sz="1200">
                          <a:effectLst/>
                        </a:rPr>
                        <a:t>Timeframe</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503402665"/>
                  </a:ext>
                </a:extLst>
              </a:tr>
              <a:tr h="391258">
                <a:tc>
                  <a:txBody>
                    <a:bodyPr/>
                    <a:lstStyle/>
                    <a:p>
                      <a:pPr>
                        <a:lnSpc>
                          <a:spcPct val="115000"/>
                        </a:lnSpc>
                        <a:spcAft>
                          <a:spcPts val="1000"/>
                        </a:spcAft>
                      </a:pPr>
                      <a:r>
                        <a:rPr lang="ga-IE" sz="1200">
                          <a:effectLst/>
                        </a:rPr>
                        <a:t>Large Scale Residential Developments (LRD)</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dirty="0">
                          <a:effectLst/>
                        </a:rPr>
                        <a:t>95</a:t>
                      </a:r>
                      <a:r>
                        <a:rPr lang="en-IE" sz="1200" dirty="0">
                          <a:effectLst/>
                        </a:rPr>
                        <a:t> - </a:t>
                      </a:r>
                      <a:r>
                        <a:rPr lang="ga-IE" sz="1200" dirty="0">
                          <a:effectLst/>
                        </a:rPr>
                        <a:t>100% disposed of within 16 weeks</a:t>
                      </a:r>
                      <a:endParaRPr lang="en-IE" sz="1200" dirty="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3559585452"/>
                  </a:ext>
                </a:extLst>
              </a:tr>
              <a:tr h="391258">
                <a:tc>
                  <a:txBody>
                    <a:bodyPr/>
                    <a:lstStyle/>
                    <a:p>
                      <a:pPr>
                        <a:lnSpc>
                          <a:spcPct val="115000"/>
                        </a:lnSpc>
                        <a:spcAft>
                          <a:spcPts val="1000"/>
                        </a:spcAft>
                      </a:pPr>
                      <a:r>
                        <a:rPr lang="ga-IE" sz="1200">
                          <a:effectLst/>
                        </a:rPr>
                        <a:t>Normal Planning Appeals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dirty="0">
                          <a:effectLst/>
                        </a:rPr>
                        <a:t>70</a:t>
                      </a:r>
                      <a:r>
                        <a:rPr lang="en-IE" sz="1200" dirty="0">
                          <a:effectLst/>
                        </a:rPr>
                        <a:t> - </a:t>
                      </a:r>
                      <a:r>
                        <a:rPr lang="ga-IE" sz="1200" dirty="0">
                          <a:effectLst/>
                        </a:rPr>
                        <a:t>80% of 2025 cases disposed of  within SOP of 18 weeks</a:t>
                      </a:r>
                      <a:endParaRPr lang="en-IE" sz="1200" dirty="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473237368"/>
                  </a:ext>
                </a:extLst>
              </a:tr>
              <a:tr h="391258">
                <a:tc>
                  <a:txBody>
                    <a:bodyPr/>
                    <a:lstStyle/>
                    <a:p>
                      <a:pPr>
                        <a:lnSpc>
                          <a:spcPct val="115000"/>
                        </a:lnSpc>
                        <a:spcAft>
                          <a:spcPts val="1000"/>
                        </a:spcAft>
                      </a:pPr>
                      <a:r>
                        <a:rPr lang="ga-IE" sz="1200">
                          <a:effectLst/>
                        </a:rPr>
                        <a:t>Vacant site levy appeals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90 – 100% of cases disposed of within SOP</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2339432389"/>
                  </a:ext>
                </a:extLst>
              </a:tr>
              <a:tr h="186963">
                <a:tc>
                  <a:txBody>
                    <a:bodyPr/>
                    <a:lstStyle/>
                    <a:p>
                      <a:pPr>
                        <a:lnSpc>
                          <a:spcPct val="115000"/>
                        </a:lnSpc>
                        <a:spcAft>
                          <a:spcPts val="1000"/>
                        </a:spcAft>
                      </a:pPr>
                      <a:r>
                        <a:rPr lang="ga-IE" sz="1200">
                          <a:effectLst/>
                        </a:rPr>
                        <a:t>Derelict  Site Appeals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90-100% of cases disposed of within SOP </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3359303314"/>
                  </a:ext>
                </a:extLst>
              </a:tr>
              <a:tr h="391258">
                <a:tc>
                  <a:txBody>
                    <a:bodyPr/>
                    <a:lstStyle/>
                    <a:p>
                      <a:pPr>
                        <a:lnSpc>
                          <a:spcPct val="115000"/>
                        </a:lnSpc>
                        <a:spcAft>
                          <a:spcPts val="1000"/>
                        </a:spcAft>
                      </a:pPr>
                      <a:r>
                        <a:rPr lang="ga-IE" sz="1200">
                          <a:effectLst/>
                        </a:rPr>
                        <a:t>RZLT Appeals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90 – 100% of cases disposed of within SOP</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2825290808"/>
                  </a:ext>
                </a:extLst>
              </a:tr>
              <a:tr h="595554">
                <a:tc>
                  <a:txBody>
                    <a:bodyPr/>
                    <a:lstStyle/>
                    <a:p>
                      <a:pPr>
                        <a:lnSpc>
                          <a:spcPct val="115000"/>
                        </a:lnSpc>
                        <a:spcAft>
                          <a:spcPts val="1000"/>
                        </a:spcAft>
                      </a:pPr>
                      <a:r>
                        <a:rPr lang="ga-IE" sz="1200">
                          <a:effectLst/>
                        </a:rPr>
                        <a:t>Electricity Cases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70 – 80% of 2025 cases disposed of within the 2024 P&amp;D Act timeline provisions (48 weeks)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1607277411"/>
                  </a:ext>
                </a:extLst>
              </a:tr>
              <a:tr h="595554">
                <a:tc>
                  <a:txBody>
                    <a:bodyPr/>
                    <a:lstStyle/>
                    <a:p>
                      <a:pPr>
                        <a:lnSpc>
                          <a:spcPct val="115000"/>
                        </a:lnSpc>
                        <a:spcAft>
                          <a:spcPts val="1000"/>
                        </a:spcAft>
                        <a:tabLst>
                          <a:tab pos="2473325" algn="r"/>
                        </a:tabLst>
                      </a:pPr>
                      <a:r>
                        <a:rPr lang="ga-IE" sz="1200">
                          <a:effectLst/>
                        </a:rPr>
                        <a:t>Section 37(B) Private Applications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75 – 85% of 2025 cases disposed of within the 2024 P&amp;D Act timeline provisions (48 weeks)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3723076163"/>
                  </a:ext>
                </a:extLst>
              </a:tr>
              <a:tr h="595554">
                <a:tc>
                  <a:txBody>
                    <a:bodyPr/>
                    <a:lstStyle/>
                    <a:p>
                      <a:pPr>
                        <a:lnSpc>
                          <a:spcPct val="115000"/>
                        </a:lnSpc>
                        <a:spcAft>
                          <a:spcPts val="1000"/>
                        </a:spcAft>
                        <a:tabLst>
                          <a:tab pos="2473325" algn="r"/>
                        </a:tabLst>
                      </a:pPr>
                      <a:r>
                        <a:rPr lang="ga-IE" sz="1200">
                          <a:effectLst/>
                        </a:rPr>
                        <a:t>Local Authority Projects (LAP)</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70 – 80% of 2025  cases disposed of within the 2024 P&amp;D Act timeline provisions (26 weeks)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a:effectLst/>
                        </a:rPr>
                        <a:t>Year end</a:t>
                      </a:r>
                      <a:endParaRPr lang="en-IE" sz="120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615135232"/>
                  </a:ext>
                </a:extLst>
              </a:tr>
              <a:tr h="595554">
                <a:tc>
                  <a:txBody>
                    <a:bodyPr/>
                    <a:lstStyle/>
                    <a:p>
                      <a:pPr>
                        <a:lnSpc>
                          <a:spcPct val="115000"/>
                        </a:lnSpc>
                        <a:spcAft>
                          <a:spcPts val="1000"/>
                        </a:spcAft>
                        <a:tabLst>
                          <a:tab pos="2473325" algn="r"/>
                        </a:tabLst>
                      </a:pPr>
                      <a:r>
                        <a:rPr lang="ga-IE" sz="1200">
                          <a:effectLst/>
                        </a:rPr>
                        <a:t>Strategic Infrastucture Developments (SID applications)</a:t>
                      </a:r>
                      <a:endParaRPr lang="en-IE" sz="120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dirty="0">
                          <a:effectLst/>
                        </a:rPr>
                        <a:t>70 – 80% % of 2025 cases disposed off within the 2024 P&amp;D Act timeline provisions (48 weeks)</a:t>
                      </a:r>
                      <a:endParaRPr lang="en-IE" sz="1200" dirty="0">
                        <a:effectLst/>
                        <a:latin typeface="Arial" panose="020B0604020202020204" pitchFamily="34" charset="0"/>
                        <a:ea typeface="Calibri" panose="020F0502020204030204" pitchFamily="34" charset="0"/>
                      </a:endParaRPr>
                    </a:p>
                  </a:txBody>
                  <a:tcPr marL="66618" marR="66618" marT="0" marB="0"/>
                </a:tc>
                <a:tc>
                  <a:txBody>
                    <a:bodyPr/>
                    <a:lstStyle/>
                    <a:p>
                      <a:pPr>
                        <a:lnSpc>
                          <a:spcPct val="115000"/>
                        </a:lnSpc>
                        <a:spcAft>
                          <a:spcPts val="1000"/>
                        </a:spcAft>
                      </a:pPr>
                      <a:r>
                        <a:rPr lang="ga-IE" sz="1200" dirty="0">
                          <a:effectLst/>
                        </a:rPr>
                        <a:t>Year end</a:t>
                      </a:r>
                      <a:endParaRPr lang="en-IE" sz="1200" dirty="0">
                        <a:effectLst/>
                        <a:latin typeface="Arial" panose="020B0604020202020204" pitchFamily="34" charset="0"/>
                        <a:ea typeface="Calibri" panose="020F0502020204030204" pitchFamily="34" charset="0"/>
                      </a:endParaRPr>
                    </a:p>
                  </a:txBody>
                  <a:tcPr marL="66618" marR="66618" marT="0" marB="0"/>
                </a:tc>
                <a:extLst>
                  <a:ext uri="{0D108BD9-81ED-4DB2-BD59-A6C34878D82A}">
                    <a16:rowId xmlns:a16="http://schemas.microsoft.com/office/drawing/2014/main" val="748282010"/>
                  </a:ext>
                </a:extLst>
              </a:tr>
            </a:tbl>
          </a:graphicData>
        </a:graphic>
      </p:graphicFrame>
    </p:spTree>
    <p:extLst>
      <p:ext uri="{BB962C8B-B14F-4D97-AF65-F5344CB8AC3E}">
        <p14:creationId xmlns:p14="http://schemas.microsoft.com/office/powerpoint/2010/main" val="176401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06F9C-679E-5DF3-777C-62C2822B9D0C}"/>
              </a:ext>
            </a:extLst>
          </p:cNvPr>
          <p:cNvSpPr txBox="1">
            <a:spLocks/>
          </p:cNvSpPr>
          <p:nvPr/>
        </p:nvSpPr>
        <p:spPr>
          <a:xfrm>
            <a:off x="2341523" y="4059434"/>
            <a:ext cx="6658953" cy="1014152"/>
          </a:xfrm>
          <a:prstGeom prst="rect">
            <a:avLst/>
          </a:prstGeom>
        </p:spPr>
        <p:txBody>
          <a:bodyPr vert="horz" lIns="91440" tIns="45720" rIns="91440" bIns="45720" rtlCol="0" anchor="t">
            <a:normAutofit/>
          </a:bodyPr>
          <a:lstStyle>
            <a:lvl1pPr algn="l" defTabSz="685800" rtl="0" eaLnBrk="1" latinLnBrk="0" hangingPunct="1">
              <a:lnSpc>
                <a:spcPts val="3600"/>
              </a:lnSpc>
              <a:spcBef>
                <a:spcPct val="0"/>
              </a:spcBef>
              <a:buNone/>
              <a:defRPr sz="3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Stakeholder Engagement </a:t>
            </a:r>
            <a:endParaRPr lang="en-IE" dirty="0"/>
          </a:p>
        </p:txBody>
      </p:sp>
    </p:spTree>
    <p:extLst>
      <p:ext uri="{BB962C8B-B14F-4D97-AF65-F5344CB8AC3E}">
        <p14:creationId xmlns:p14="http://schemas.microsoft.com/office/powerpoint/2010/main" val="3422067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2B13AA-44C6-3F7E-AD43-8E3922C12B0D}"/>
              </a:ext>
            </a:extLst>
          </p:cNvPr>
          <p:cNvSpPr>
            <a:spLocks noGrp="1"/>
          </p:cNvSpPr>
          <p:nvPr>
            <p:ph type="title"/>
          </p:nvPr>
        </p:nvSpPr>
        <p:spPr>
          <a:xfrm>
            <a:off x="720000" y="540000"/>
            <a:ext cx="6222667" cy="501125"/>
          </a:xfrm>
        </p:spPr>
        <p:txBody>
          <a:bodyPr/>
          <a:lstStyle/>
          <a:p>
            <a:r>
              <a:rPr lang="en-IE" dirty="0"/>
              <a:t>Communications</a:t>
            </a:r>
            <a:endParaRPr lang="en-US" dirty="0"/>
          </a:p>
        </p:txBody>
      </p:sp>
      <p:sp>
        <p:nvSpPr>
          <p:cNvPr id="6" name="Text Placeholder 3">
            <a:extLst>
              <a:ext uri="{FF2B5EF4-FFF2-40B4-BE49-F238E27FC236}">
                <a16:creationId xmlns:a16="http://schemas.microsoft.com/office/drawing/2014/main" id="{B2028914-3071-2D9D-9591-44BD347DFA2C}"/>
              </a:ext>
            </a:extLst>
          </p:cNvPr>
          <p:cNvSpPr>
            <a:spLocks noGrp="1"/>
          </p:cNvSpPr>
          <p:nvPr>
            <p:ph type="body" sz="quarter" idx="13"/>
          </p:nvPr>
        </p:nvSpPr>
        <p:spPr>
          <a:xfrm>
            <a:off x="720725" y="1041125"/>
            <a:ext cx="6221413" cy="482875"/>
          </a:xfrm>
        </p:spPr>
        <p:txBody>
          <a:bodyPr/>
          <a:lstStyle/>
          <a:p>
            <a:r>
              <a:rPr lang="en-IE" dirty="0"/>
              <a:t>External – Stakeholder Engagement</a:t>
            </a:r>
            <a:endParaRPr lang="en-US" dirty="0"/>
          </a:p>
        </p:txBody>
      </p:sp>
      <p:sp>
        <p:nvSpPr>
          <p:cNvPr id="7" name="Content Placeholder 2">
            <a:extLst>
              <a:ext uri="{FF2B5EF4-FFF2-40B4-BE49-F238E27FC236}">
                <a16:creationId xmlns:a16="http://schemas.microsoft.com/office/drawing/2014/main" id="{58C679D5-C4B7-5EAA-F0FF-E448C6CA03F4}"/>
              </a:ext>
            </a:extLst>
          </p:cNvPr>
          <p:cNvSpPr>
            <a:spLocks noGrp="1"/>
          </p:cNvSpPr>
          <p:nvPr>
            <p:ph idx="1"/>
          </p:nvPr>
        </p:nvSpPr>
        <p:spPr>
          <a:xfrm>
            <a:off x="720000" y="1632246"/>
            <a:ext cx="7380000" cy="5225753"/>
          </a:xfrm>
        </p:spPr>
        <p:txBody>
          <a:bodyPr>
            <a:normAutofit fontScale="62500" lnSpcReduction="20000"/>
          </a:bodyPr>
          <a:lstStyle/>
          <a:p>
            <a:pPr>
              <a:buFont typeface="Arial" panose="020B0604020202020204" pitchFamily="34" charset="0"/>
              <a:buChar char="•"/>
            </a:pPr>
            <a:r>
              <a:rPr lang="en-IE" sz="1800" dirty="0"/>
              <a:t>Bi-Annual Planning Forum (OPR Rec) meeting with full EMT- January 2025 and October 2025.</a:t>
            </a:r>
          </a:p>
          <a:p>
            <a:pPr>
              <a:buFont typeface="Arial" panose="020B0604020202020204" pitchFamily="34" charset="0"/>
              <a:buChar char="•"/>
            </a:pPr>
            <a:r>
              <a:rPr lang="en-IE" sz="1800" dirty="0"/>
              <a:t>April  2025</a:t>
            </a:r>
          </a:p>
          <a:p>
            <a:pPr lvl="1">
              <a:buFont typeface="Arial" panose="020B0604020202020204" pitchFamily="34" charset="0"/>
              <a:buChar char="•"/>
            </a:pPr>
            <a:r>
              <a:rPr lang="en-IE" dirty="0"/>
              <a:t>Environmental Non-Government Agencies (E-NGOs) - 8</a:t>
            </a:r>
            <a:r>
              <a:rPr lang="en-IE" baseline="30000" dirty="0"/>
              <a:t>th </a:t>
            </a:r>
            <a:r>
              <a:rPr lang="en-IE" dirty="0"/>
              <a:t>and State Bodies - 9</a:t>
            </a:r>
            <a:r>
              <a:rPr lang="en-IE" baseline="30000" dirty="0"/>
              <a:t>th</a:t>
            </a:r>
            <a:r>
              <a:rPr lang="en-IE" dirty="0"/>
              <a:t> </a:t>
            </a:r>
          </a:p>
          <a:p>
            <a:pPr>
              <a:buFont typeface="Arial" panose="020B0604020202020204" pitchFamily="34" charset="0"/>
              <a:buChar char="•"/>
            </a:pPr>
            <a:r>
              <a:rPr lang="en-IE" sz="1800" dirty="0"/>
              <a:t>May 2025</a:t>
            </a:r>
          </a:p>
          <a:p>
            <a:pPr lvl="1">
              <a:buFont typeface="Arial" panose="020B0604020202020204" pitchFamily="34" charset="0"/>
              <a:buChar char="•"/>
            </a:pPr>
            <a:r>
              <a:rPr lang="en-IE" dirty="0"/>
              <a:t>Seafood ORE Working Group</a:t>
            </a:r>
          </a:p>
          <a:p>
            <a:pPr>
              <a:buFont typeface="Arial" panose="020B0604020202020204" pitchFamily="34" charset="0"/>
              <a:buChar char="•"/>
            </a:pPr>
            <a:r>
              <a:rPr lang="en-IE" sz="1800" dirty="0"/>
              <a:t>July 2025</a:t>
            </a:r>
          </a:p>
          <a:p>
            <a:pPr lvl="1">
              <a:buFont typeface="Arial" panose="020B0604020202020204" pitchFamily="34" charset="0"/>
              <a:buChar char="•"/>
            </a:pPr>
            <a:r>
              <a:rPr lang="en-IE" dirty="0"/>
              <a:t>Oireachtas Members - 2</a:t>
            </a:r>
            <a:r>
              <a:rPr lang="en-IE" baseline="30000" dirty="0"/>
              <a:t>nd </a:t>
            </a:r>
            <a:r>
              <a:rPr lang="en-IE" dirty="0"/>
              <a:t>and Business &amp; Industry Groups  - 3</a:t>
            </a:r>
            <a:r>
              <a:rPr lang="en-IE" baseline="30000" dirty="0"/>
              <a:t>rd</a:t>
            </a:r>
          </a:p>
          <a:p>
            <a:pPr lvl="1">
              <a:buFont typeface="Arial" panose="020B0604020202020204" pitchFamily="34" charset="0"/>
              <a:buChar char="•"/>
            </a:pPr>
            <a:r>
              <a:rPr lang="en-IE" dirty="0"/>
              <a:t>Prescribed Bodies – 9</a:t>
            </a:r>
            <a:r>
              <a:rPr lang="en-IE" baseline="30000" dirty="0"/>
              <a:t>th</a:t>
            </a:r>
            <a:r>
              <a:rPr lang="en-IE" dirty="0"/>
              <a:t> </a:t>
            </a:r>
          </a:p>
          <a:p>
            <a:pPr>
              <a:buFont typeface="Arial" panose="020B0604020202020204" pitchFamily="34" charset="0"/>
              <a:buChar char="•"/>
            </a:pPr>
            <a:r>
              <a:rPr lang="en-IE" sz="1800" b="1" dirty="0"/>
              <a:t>Groups/applicants asked to identify upcoming projects for resource planning and to identify the  interdependency of projects/cases for decision i.e. housing/water/electricity. </a:t>
            </a:r>
          </a:p>
          <a:p>
            <a:pPr>
              <a:buFont typeface="Arial" panose="020B0604020202020204" pitchFamily="34" charset="0"/>
              <a:buChar char="•"/>
            </a:pPr>
            <a:r>
              <a:rPr lang="en-IE" sz="1800" dirty="0"/>
              <a:t>Post quarterly statistics on caseload, NPA cases and Direct Applications on website.</a:t>
            </a:r>
          </a:p>
          <a:p>
            <a:pPr>
              <a:buFont typeface="Arial" panose="020B0604020202020204" pitchFamily="34" charset="0"/>
              <a:buChar char="•"/>
            </a:pPr>
            <a:r>
              <a:rPr lang="en-IE" sz="1800" dirty="0"/>
              <a:t>Monthly wind energy statistics on website. </a:t>
            </a:r>
          </a:p>
          <a:p>
            <a:pPr lvl="1"/>
            <a:endParaRPr lang="en-IE" dirty="0"/>
          </a:p>
          <a:p>
            <a:endParaRPr lang="en-IE" dirty="0"/>
          </a:p>
          <a:p>
            <a:endParaRPr lang="en-US" dirty="0"/>
          </a:p>
        </p:txBody>
      </p:sp>
    </p:spTree>
    <p:extLst>
      <p:ext uri="{BB962C8B-B14F-4D97-AF65-F5344CB8AC3E}">
        <p14:creationId xmlns:p14="http://schemas.microsoft.com/office/powerpoint/2010/main" val="1219279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07D2B-258A-3239-4968-D4485ADCD492}"/>
              </a:ext>
            </a:extLst>
          </p:cNvPr>
          <p:cNvSpPr>
            <a:spLocks noGrp="1"/>
          </p:cNvSpPr>
          <p:nvPr>
            <p:ph type="ctrTitle"/>
          </p:nvPr>
        </p:nvSpPr>
        <p:spPr>
          <a:xfrm>
            <a:off x="3185253" y="3690883"/>
            <a:ext cx="5220000" cy="936000"/>
          </a:xfrm>
        </p:spPr>
        <p:txBody>
          <a:bodyPr>
            <a:normAutofit/>
          </a:bodyPr>
          <a:lstStyle/>
          <a:p>
            <a:r>
              <a:rPr lang="en-IE" dirty="0"/>
              <a:t>Judicial Review</a:t>
            </a:r>
          </a:p>
        </p:txBody>
      </p:sp>
    </p:spTree>
    <p:extLst>
      <p:ext uri="{BB962C8B-B14F-4D97-AF65-F5344CB8AC3E}">
        <p14:creationId xmlns:p14="http://schemas.microsoft.com/office/powerpoint/2010/main" val="2112841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1F24AD-88C9-8104-6B43-E46DAFA16851}"/>
              </a:ext>
            </a:extLst>
          </p:cNvPr>
          <p:cNvSpPr>
            <a:spLocks noGrp="1"/>
          </p:cNvSpPr>
          <p:nvPr>
            <p:ph type="title"/>
          </p:nvPr>
        </p:nvSpPr>
        <p:spPr>
          <a:xfrm>
            <a:off x="720000" y="753851"/>
            <a:ext cx="6222667" cy="501125"/>
          </a:xfrm>
        </p:spPr>
        <p:txBody>
          <a:bodyPr/>
          <a:lstStyle/>
          <a:p>
            <a:r>
              <a:rPr lang="en-IE" dirty="0"/>
              <a:t>Overview</a:t>
            </a:r>
            <a:endParaRPr lang="en-US" dirty="0"/>
          </a:p>
        </p:txBody>
      </p:sp>
      <p:sp>
        <p:nvSpPr>
          <p:cNvPr id="6" name="Content Placeholder 2">
            <a:extLst>
              <a:ext uri="{FF2B5EF4-FFF2-40B4-BE49-F238E27FC236}">
                <a16:creationId xmlns:a16="http://schemas.microsoft.com/office/drawing/2014/main" id="{67D1AC81-78D3-4850-3C7F-8366AAA629A2}"/>
              </a:ext>
            </a:extLst>
          </p:cNvPr>
          <p:cNvSpPr>
            <a:spLocks noGrp="1"/>
          </p:cNvSpPr>
          <p:nvPr>
            <p:ph idx="1"/>
          </p:nvPr>
        </p:nvSpPr>
        <p:spPr>
          <a:xfrm>
            <a:off x="720000" y="1828800"/>
            <a:ext cx="7730826" cy="4471200"/>
          </a:xfrm>
        </p:spPr>
        <p:txBody>
          <a:bodyPr/>
          <a:lstStyle/>
          <a:p>
            <a:r>
              <a:rPr lang="en-IE" dirty="0"/>
              <a:t>Continued increase in judicial review of planning and environmental decisions.</a:t>
            </a:r>
          </a:p>
          <a:p>
            <a:r>
              <a:rPr lang="en-IE" dirty="0"/>
              <a:t>Main driver is the unique costs protection regime in planning and environmental litigation.</a:t>
            </a:r>
          </a:p>
          <a:p>
            <a:r>
              <a:rPr lang="en-IE" dirty="0"/>
              <a:t>Process and legal costs reforms set out in the Planning and Development Act, 2024.</a:t>
            </a:r>
          </a:p>
          <a:p>
            <a:r>
              <a:rPr lang="en-IE" dirty="0"/>
              <a:t>Greater expedition introduced by the Planning and Environment Court, now underpinned by Order 103, Rules of the Superior Courts.</a:t>
            </a:r>
          </a:p>
          <a:p>
            <a:endParaRPr lang="en-IE" dirty="0"/>
          </a:p>
          <a:p>
            <a:endParaRPr lang="en-US" dirty="0"/>
          </a:p>
        </p:txBody>
      </p:sp>
    </p:spTree>
    <p:extLst>
      <p:ext uri="{BB962C8B-B14F-4D97-AF65-F5344CB8AC3E}">
        <p14:creationId xmlns:p14="http://schemas.microsoft.com/office/powerpoint/2010/main" val="298608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211E9F-8E3F-54CE-7CD5-0197FF330FB4}"/>
              </a:ext>
            </a:extLst>
          </p:cNvPr>
          <p:cNvSpPr>
            <a:spLocks noGrp="1"/>
          </p:cNvSpPr>
          <p:nvPr>
            <p:ph type="title"/>
          </p:nvPr>
        </p:nvSpPr>
        <p:spPr>
          <a:xfrm>
            <a:off x="720000" y="702232"/>
            <a:ext cx="6222667" cy="501125"/>
          </a:xfrm>
        </p:spPr>
        <p:txBody>
          <a:bodyPr/>
          <a:lstStyle/>
          <a:p>
            <a:r>
              <a:rPr lang="en-IE" dirty="0"/>
              <a:t>Judicial Review 2025</a:t>
            </a:r>
            <a:endParaRPr lang="en-US" dirty="0"/>
          </a:p>
        </p:txBody>
      </p:sp>
      <p:sp>
        <p:nvSpPr>
          <p:cNvPr id="6" name="Content Placeholder 2">
            <a:extLst>
              <a:ext uri="{FF2B5EF4-FFF2-40B4-BE49-F238E27FC236}">
                <a16:creationId xmlns:a16="http://schemas.microsoft.com/office/drawing/2014/main" id="{D064D90E-6FDE-7D85-71BE-5EA1A3E6F831}"/>
              </a:ext>
            </a:extLst>
          </p:cNvPr>
          <p:cNvSpPr>
            <a:spLocks noGrp="1"/>
          </p:cNvSpPr>
          <p:nvPr>
            <p:ph idx="1"/>
          </p:nvPr>
        </p:nvSpPr>
        <p:spPr>
          <a:xfrm>
            <a:off x="720000" y="1980000"/>
            <a:ext cx="7745574" cy="4320000"/>
          </a:xfrm>
        </p:spPr>
        <p:txBody>
          <a:bodyPr/>
          <a:lstStyle/>
          <a:p>
            <a:r>
              <a:rPr lang="en-IE" dirty="0"/>
              <a:t>88 judicial reviews lodged with the High Court so far in 2025.</a:t>
            </a:r>
          </a:p>
          <a:p>
            <a:r>
              <a:rPr lang="en-IE" dirty="0"/>
              <a:t>Papers in 73 served so far on the Commission, which include 282 domestic grounds of challenge, 74 EU law grounds and 20 validity grounds.</a:t>
            </a:r>
          </a:p>
          <a:p>
            <a:r>
              <a:rPr lang="en-IE" dirty="0"/>
              <a:t>Judicial review by development type:</a:t>
            </a:r>
          </a:p>
          <a:p>
            <a:endParaRPr lang="en-IE" dirty="0"/>
          </a:p>
          <a:p>
            <a:pPr marL="0" indent="0">
              <a:buNone/>
            </a:pPr>
            <a:endParaRPr lang="en-IE" dirty="0"/>
          </a:p>
          <a:p>
            <a:pPr marL="0" indent="0">
              <a:buNone/>
            </a:pPr>
            <a:endParaRPr lang="en-US" dirty="0"/>
          </a:p>
        </p:txBody>
      </p:sp>
      <p:graphicFrame>
        <p:nvGraphicFramePr>
          <p:cNvPr id="7" name="Table 5">
            <a:extLst>
              <a:ext uri="{FF2B5EF4-FFF2-40B4-BE49-F238E27FC236}">
                <a16:creationId xmlns:a16="http://schemas.microsoft.com/office/drawing/2014/main" id="{C036803A-44ED-C229-A09D-706E1DDC3217}"/>
              </a:ext>
            </a:extLst>
          </p:cNvPr>
          <p:cNvGraphicFramePr>
            <a:graphicFrameLocks noGrp="1"/>
          </p:cNvGraphicFramePr>
          <p:nvPr/>
        </p:nvGraphicFramePr>
        <p:xfrm>
          <a:off x="949935" y="3941097"/>
          <a:ext cx="7494852" cy="1747520"/>
        </p:xfrm>
        <a:graphic>
          <a:graphicData uri="http://schemas.openxmlformats.org/drawingml/2006/table">
            <a:tbl>
              <a:tblPr firstRow="1" bandRow="1">
                <a:tableStyleId>{5C22544A-7EE6-4342-B048-85BDC9FD1C3A}</a:tableStyleId>
              </a:tblPr>
              <a:tblGrid>
                <a:gridCol w="1873713">
                  <a:extLst>
                    <a:ext uri="{9D8B030D-6E8A-4147-A177-3AD203B41FA5}">
                      <a16:colId xmlns:a16="http://schemas.microsoft.com/office/drawing/2014/main" val="3579512361"/>
                    </a:ext>
                  </a:extLst>
                </a:gridCol>
                <a:gridCol w="1873713">
                  <a:extLst>
                    <a:ext uri="{9D8B030D-6E8A-4147-A177-3AD203B41FA5}">
                      <a16:colId xmlns:a16="http://schemas.microsoft.com/office/drawing/2014/main" val="2930330366"/>
                    </a:ext>
                  </a:extLst>
                </a:gridCol>
                <a:gridCol w="1873713">
                  <a:extLst>
                    <a:ext uri="{9D8B030D-6E8A-4147-A177-3AD203B41FA5}">
                      <a16:colId xmlns:a16="http://schemas.microsoft.com/office/drawing/2014/main" val="1865142548"/>
                    </a:ext>
                  </a:extLst>
                </a:gridCol>
                <a:gridCol w="1873713">
                  <a:extLst>
                    <a:ext uri="{9D8B030D-6E8A-4147-A177-3AD203B41FA5}">
                      <a16:colId xmlns:a16="http://schemas.microsoft.com/office/drawing/2014/main" val="1649155766"/>
                    </a:ext>
                  </a:extLst>
                </a:gridCol>
              </a:tblGrid>
              <a:tr h="370840">
                <a:tc>
                  <a:txBody>
                    <a:bodyPr/>
                    <a:lstStyle/>
                    <a:p>
                      <a:r>
                        <a:rPr lang="en-IE" dirty="0"/>
                        <a:t>Commercial</a:t>
                      </a:r>
                      <a:endParaRPr lang="en-US" dirty="0"/>
                    </a:p>
                  </a:txBody>
                  <a:tcPr/>
                </a:tc>
                <a:tc>
                  <a:txBody>
                    <a:bodyPr/>
                    <a:lstStyle/>
                    <a:p>
                      <a:r>
                        <a:rPr lang="en-IE" dirty="0"/>
                        <a:t>23</a:t>
                      </a:r>
                      <a:endParaRPr lang="en-US" dirty="0"/>
                    </a:p>
                  </a:txBody>
                  <a:tcPr/>
                </a:tc>
                <a:tc>
                  <a:txBody>
                    <a:bodyPr/>
                    <a:lstStyle/>
                    <a:p>
                      <a:r>
                        <a:rPr lang="en-IE" dirty="0"/>
                        <a:t>Telecommunication mast</a:t>
                      </a:r>
                      <a:endParaRPr lang="en-US" dirty="0"/>
                    </a:p>
                  </a:txBody>
                  <a:tcPr/>
                </a:tc>
                <a:tc>
                  <a:txBody>
                    <a:bodyPr/>
                    <a:lstStyle/>
                    <a:p>
                      <a:r>
                        <a:rPr lang="en-IE" dirty="0"/>
                        <a:t>7</a:t>
                      </a:r>
                      <a:endParaRPr lang="en-US" dirty="0"/>
                    </a:p>
                  </a:txBody>
                  <a:tcPr/>
                </a:tc>
                <a:extLst>
                  <a:ext uri="{0D108BD9-81ED-4DB2-BD59-A6C34878D82A}">
                    <a16:rowId xmlns:a16="http://schemas.microsoft.com/office/drawing/2014/main" val="863969996"/>
                  </a:ext>
                </a:extLst>
              </a:tr>
              <a:tr h="370840">
                <a:tc>
                  <a:txBody>
                    <a:bodyPr/>
                    <a:lstStyle/>
                    <a:p>
                      <a:r>
                        <a:rPr lang="en-IE" dirty="0"/>
                        <a:t>Housing</a:t>
                      </a:r>
                      <a:endParaRPr lang="en-US" dirty="0"/>
                    </a:p>
                  </a:txBody>
                  <a:tcPr/>
                </a:tc>
                <a:tc>
                  <a:txBody>
                    <a:bodyPr/>
                    <a:lstStyle/>
                    <a:p>
                      <a:r>
                        <a:rPr lang="en-IE" dirty="0"/>
                        <a:t>14</a:t>
                      </a:r>
                      <a:endParaRPr lang="en-US" dirty="0"/>
                    </a:p>
                  </a:txBody>
                  <a:tcPr/>
                </a:tc>
                <a:tc>
                  <a:txBody>
                    <a:bodyPr/>
                    <a:lstStyle/>
                    <a:p>
                      <a:r>
                        <a:rPr lang="en-IE" dirty="0"/>
                        <a:t>RZLT / VSL</a:t>
                      </a:r>
                      <a:endParaRPr lang="en-US" dirty="0"/>
                    </a:p>
                  </a:txBody>
                  <a:tcPr/>
                </a:tc>
                <a:tc>
                  <a:txBody>
                    <a:bodyPr/>
                    <a:lstStyle/>
                    <a:p>
                      <a:r>
                        <a:rPr lang="en-IE" dirty="0"/>
                        <a:t>5</a:t>
                      </a:r>
                      <a:endParaRPr lang="en-US" dirty="0"/>
                    </a:p>
                  </a:txBody>
                  <a:tcPr/>
                </a:tc>
                <a:extLst>
                  <a:ext uri="{0D108BD9-81ED-4DB2-BD59-A6C34878D82A}">
                    <a16:rowId xmlns:a16="http://schemas.microsoft.com/office/drawing/2014/main" val="700409644"/>
                  </a:ext>
                </a:extLst>
              </a:tr>
              <a:tr h="370840">
                <a:tc>
                  <a:txBody>
                    <a:bodyPr/>
                    <a:lstStyle/>
                    <a:p>
                      <a:r>
                        <a:rPr lang="en-IE" dirty="0"/>
                        <a:t>Infrastructure</a:t>
                      </a:r>
                      <a:endParaRPr lang="en-US" dirty="0"/>
                    </a:p>
                  </a:txBody>
                  <a:tcPr/>
                </a:tc>
                <a:tc>
                  <a:txBody>
                    <a:bodyPr/>
                    <a:lstStyle/>
                    <a:p>
                      <a:r>
                        <a:rPr lang="en-IE" dirty="0"/>
                        <a:t>11</a:t>
                      </a:r>
                      <a:endParaRPr lang="en-US" dirty="0"/>
                    </a:p>
                  </a:txBody>
                  <a:tcPr/>
                </a:tc>
                <a:tc>
                  <a:txBody>
                    <a:bodyPr/>
                    <a:lstStyle/>
                    <a:p>
                      <a:r>
                        <a:rPr lang="en-IE" dirty="0"/>
                        <a:t>Renewable</a:t>
                      </a:r>
                      <a:endParaRPr lang="en-US" dirty="0"/>
                    </a:p>
                  </a:txBody>
                  <a:tcPr/>
                </a:tc>
                <a:tc>
                  <a:txBody>
                    <a:bodyPr/>
                    <a:lstStyle/>
                    <a:p>
                      <a:r>
                        <a:rPr lang="en-IE" dirty="0"/>
                        <a:t>4</a:t>
                      </a:r>
                      <a:endParaRPr lang="en-US" dirty="0"/>
                    </a:p>
                  </a:txBody>
                  <a:tcPr/>
                </a:tc>
                <a:extLst>
                  <a:ext uri="{0D108BD9-81ED-4DB2-BD59-A6C34878D82A}">
                    <a16:rowId xmlns:a16="http://schemas.microsoft.com/office/drawing/2014/main" val="230427607"/>
                  </a:ext>
                </a:extLst>
              </a:tr>
              <a:tr h="370840">
                <a:tc>
                  <a:txBody>
                    <a:bodyPr/>
                    <a:lstStyle/>
                    <a:p>
                      <a:r>
                        <a:rPr lang="en-IE" dirty="0"/>
                        <a:t>Single house / householder</a:t>
                      </a:r>
                      <a:endParaRPr lang="en-US" dirty="0"/>
                    </a:p>
                  </a:txBody>
                  <a:tcPr/>
                </a:tc>
                <a:tc>
                  <a:txBody>
                    <a:bodyPr/>
                    <a:lstStyle/>
                    <a:p>
                      <a:r>
                        <a:rPr lang="en-IE" dirty="0"/>
                        <a:t>7</a:t>
                      </a:r>
                      <a:endParaRPr lang="en-US" dirty="0"/>
                    </a:p>
                  </a:txBody>
                  <a:tcPr/>
                </a:tc>
                <a:tc>
                  <a:txBody>
                    <a:bodyPr/>
                    <a:lstStyle/>
                    <a:p>
                      <a:r>
                        <a:rPr lang="en-IE" dirty="0"/>
                        <a:t>Quarry </a:t>
                      </a:r>
                      <a:endParaRPr lang="en-US" dirty="0"/>
                    </a:p>
                  </a:txBody>
                  <a:tcPr/>
                </a:tc>
                <a:tc>
                  <a:txBody>
                    <a:bodyPr/>
                    <a:lstStyle/>
                    <a:p>
                      <a:r>
                        <a:rPr lang="en-IE" dirty="0"/>
                        <a:t>2 (73)</a:t>
                      </a:r>
                      <a:endParaRPr lang="en-US" dirty="0"/>
                    </a:p>
                  </a:txBody>
                  <a:tcPr/>
                </a:tc>
                <a:extLst>
                  <a:ext uri="{0D108BD9-81ED-4DB2-BD59-A6C34878D82A}">
                    <a16:rowId xmlns:a16="http://schemas.microsoft.com/office/drawing/2014/main" val="1690683799"/>
                  </a:ext>
                </a:extLst>
              </a:tr>
            </a:tbl>
          </a:graphicData>
        </a:graphic>
      </p:graphicFrame>
    </p:spTree>
    <p:extLst>
      <p:ext uri="{BB962C8B-B14F-4D97-AF65-F5344CB8AC3E}">
        <p14:creationId xmlns:p14="http://schemas.microsoft.com/office/powerpoint/2010/main" val="3236856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C5295C-9E4E-3ECB-A7E8-4851DA72533D}"/>
              </a:ext>
            </a:extLst>
          </p:cNvPr>
          <p:cNvSpPr>
            <a:spLocks noGrp="1"/>
          </p:cNvSpPr>
          <p:nvPr>
            <p:ph type="title"/>
          </p:nvPr>
        </p:nvSpPr>
        <p:spPr>
          <a:xfrm>
            <a:off x="720000" y="739103"/>
            <a:ext cx="6222667" cy="501125"/>
          </a:xfrm>
        </p:spPr>
        <p:txBody>
          <a:bodyPr/>
          <a:lstStyle/>
          <a:p>
            <a:r>
              <a:rPr lang="en-IE" dirty="0"/>
              <a:t>Judicial Review 2024</a:t>
            </a:r>
            <a:endParaRPr lang="en-US" dirty="0"/>
          </a:p>
        </p:txBody>
      </p:sp>
      <p:sp>
        <p:nvSpPr>
          <p:cNvPr id="6" name="Content Placeholder 2">
            <a:extLst>
              <a:ext uri="{FF2B5EF4-FFF2-40B4-BE49-F238E27FC236}">
                <a16:creationId xmlns:a16="http://schemas.microsoft.com/office/drawing/2014/main" id="{85977AE0-FC05-FE98-84B7-8E3F4700B0FC}"/>
              </a:ext>
            </a:extLst>
          </p:cNvPr>
          <p:cNvSpPr>
            <a:spLocks noGrp="1"/>
          </p:cNvSpPr>
          <p:nvPr>
            <p:ph idx="1"/>
          </p:nvPr>
        </p:nvSpPr>
        <p:spPr>
          <a:xfrm>
            <a:off x="719999" y="1755058"/>
            <a:ext cx="7701329" cy="4544942"/>
          </a:xfrm>
        </p:spPr>
        <p:txBody>
          <a:bodyPr/>
          <a:lstStyle/>
          <a:p>
            <a:r>
              <a:rPr lang="en-IE" sz="1800" dirty="0"/>
              <a:t>147 applications for judicial review lodged with the High Court in 2024 and 143 served on the Commission so far.</a:t>
            </a:r>
          </a:p>
          <a:p>
            <a:r>
              <a:rPr lang="en-IE" sz="1800" dirty="0">
                <a:effectLst/>
                <a:latin typeface="Arial" panose="020B0604020202020204" pitchFamily="34" charset="0"/>
                <a:ea typeface="Calibri" panose="020F0502020204030204" pitchFamily="34" charset="0"/>
              </a:rPr>
              <a:t>The 143 were challenges to 139 Board decisions (a decision may be challenged by more than one judicial review) and consisting of 780 core grounds, made up of 591 domestic law grounds, 148 EU law grounds and 41 validity grounds.</a:t>
            </a:r>
          </a:p>
          <a:p>
            <a:endParaRPr lang="en-IE" sz="1800" dirty="0">
              <a:effectLst/>
              <a:latin typeface="Arial" panose="020B0604020202020204" pitchFamily="34" charset="0"/>
              <a:ea typeface="Calibri" panose="020F0502020204030204" pitchFamily="34" charset="0"/>
            </a:endParaRPr>
          </a:p>
          <a:p>
            <a:endParaRPr lang="en-US" dirty="0"/>
          </a:p>
        </p:txBody>
      </p:sp>
      <p:graphicFrame>
        <p:nvGraphicFramePr>
          <p:cNvPr id="7" name="Table 5">
            <a:extLst>
              <a:ext uri="{FF2B5EF4-FFF2-40B4-BE49-F238E27FC236}">
                <a16:creationId xmlns:a16="http://schemas.microsoft.com/office/drawing/2014/main" id="{5F0EAB50-494C-698C-208D-8F6BFF96F9CA}"/>
              </a:ext>
            </a:extLst>
          </p:cNvPr>
          <p:cNvGraphicFramePr>
            <a:graphicFrameLocks noGrp="1"/>
          </p:cNvGraphicFramePr>
          <p:nvPr>
            <p:extLst>
              <p:ext uri="{D42A27DB-BD31-4B8C-83A1-F6EECF244321}">
                <p14:modId xmlns:p14="http://schemas.microsoft.com/office/powerpoint/2010/main" val="2231597483"/>
              </p:ext>
            </p:extLst>
          </p:nvPr>
        </p:nvGraphicFramePr>
        <p:xfrm>
          <a:off x="803788" y="3889507"/>
          <a:ext cx="7617540" cy="1989232"/>
        </p:xfrm>
        <a:graphic>
          <a:graphicData uri="http://schemas.openxmlformats.org/drawingml/2006/table">
            <a:tbl>
              <a:tblPr firstRow="1" bandRow="1">
                <a:tableStyleId>{5C22544A-7EE6-4342-B048-85BDC9FD1C3A}</a:tableStyleId>
              </a:tblPr>
              <a:tblGrid>
                <a:gridCol w="1904385">
                  <a:extLst>
                    <a:ext uri="{9D8B030D-6E8A-4147-A177-3AD203B41FA5}">
                      <a16:colId xmlns:a16="http://schemas.microsoft.com/office/drawing/2014/main" val="3401877958"/>
                    </a:ext>
                  </a:extLst>
                </a:gridCol>
                <a:gridCol w="1904385">
                  <a:extLst>
                    <a:ext uri="{9D8B030D-6E8A-4147-A177-3AD203B41FA5}">
                      <a16:colId xmlns:a16="http://schemas.microsoft.com/office/drawing/2014/main" val="3346713959"/>
                    </a:ext>
                  </a:extLst>
                </a:gridCol>
                <a:gridCol w="1904385">
                  <a:extLst>
                    <a:ext uri="{9D8B030D-6E8A-4147-A177-3AD203B41FA5}">
                      <a16:colId xmlns:a16="http://schemas.microsoft.com/office/drawing/2014/main" val="609226648"/>
                    </a:ext>
                  </a:extLst>
                </a:gridCol>
                <a:gridCol w="1904385">
                  <a:extLst>
                    <a:ext uri="{9D8B030D-6E8A-4147-A177-3AD203B41FA5}">
                      <a16:colId xmlns:a16="http://schemas.microsoft.com/office/drawing/2014/main" val="56850432"/>
                    </a:ext>
                  </a:extLst>
                </a:gridCol>
              </a:tblGrid>
              <a:tr h="371578">
                <a:tc>
                  <a:txBody>
                    <a:bodyPr/>
                    <a:lstStyle/>
                    <a:p>
                      <a:r>
                        <a:rPr lang="en-IE" dirty="0"/>
                        <a:t>Commercial</a:t>
                      </a:r>
                      <a:endParaRPr lang="en-US" dirty="0"/>
                    </a:p>
                  </a:txBody>
                  <a:tcPr/>
                </a:tc>
                <a:tc>
                  <a:txBody>
                    <a:bodyPr/>
                    <a:lstStyle/>
                    <a:p>
                      <a:r>
                        <a:rPr lang="en-IE" dirty="0"/>
                        <a:t>35</a:t>
                      </a:r>
                      <a:endParaRPr lang="en-US" dirty="0"/>
                    </a:p>
                  </a:txBody>
                  <a:tcPr/>
                </a:tc>
                <a:tc>
                  <a:txBody>
                    <a:bodyPr/>
                    <a:lstStyle/>
                    <a:p>
                      <a:r>
                        <a:rPr lang="en-IE" dirty="0"/>
                        <a:t>Infrastructure</a:t>
                      </a:r>
                      <a:endParaRPr lang="en-US" dirty="0"/>
                    </a:p>
                  </a:txBody>
                  <a:tcPr/>
                </a:tc>
                <a:tc>
                  <a:txBody>
                    <a:bodyPr/>
                    <a:lstStyle/>
                    <a:p>
                      <a:r>
                        <a:rPr lang="en-IE" dirty="0"/>
                        <a:t>19</a:t>
                      </a:r>
                      <a:endParaRPr lang="en-US" dirty="0"/>
                    </a:p>
                  </a:txBody>
                  <a:tcPr/>
                </a:tc>
                <a:extLst>
                  <a:ext uri="{0D108BD9-81ED-4DB2-BD59-A6C34878D82A}">
                    <a16:rowId xmlns:a16="http://schemas.microsoft.com/office/drawing/2014/main" val="1313475781"/>
                  </a:ext>
                </a:extLst>
              </a:tr>
              <a:tr h="371578">
                <a:tc>
                  <a:txBody>
                    <a:bodyPr/>
                    <a:lstStyle/>
                    <a:p>
                      <a:r>
                        <a:rPr lang="en-IE" dirty="0"/>
                        <a:t>Housing 2 – 99</a:t>
                      </a:r>
                      <a:endParaRPr lang="en-US" dirty="0"/>
                    </a:p>
                  </a:txBody>
                  <a:tcPr/>
                </a:tc>
                <a:tc>
                  <a:txBody>
                    <a:bodyPr/>
                    <a:lstStyle/>
                    <a:p>
                      <a:r>
                        <a:rPr lang="en-IE" dirty="0"/>
                        <a:t>21</a:t>
                      </a:r>
                      <a:endParaRPr lang="en-US" dirty="0"/>
                    </a:p>
                  </a:txBody>
                  <a:tcPr/>
                </a:tc>
                <a:tc>
                  <a:txBody>
                    <a:bodyPr/>
                    <a:lstStyle/>
                    <a:p>
                      <a:r>
                        <a:rPr lang="en-IE" dirty="0"/>
                        <a:t>Renewable</a:t>
                      </a:r>
                      <a:endParaRPr lang="en-US" dirty="0"/>
                    </a:p>
                  </a:txBody>
                  <a:tcPr/>
                </a:tc>
                <a:tc>
                  <a:txBody>
                    <a:bodyPr/>
                    <a:lstStyle/>
                    <a:p>
                      <a:r>
                        <a:rPr lang="en-IE" dirty="0"/>
                        <a:t>17</a:t>
                      </a:r>
                      <a:endParaRPr lang="en-US" dirty="0"/>
                    </a:p>
                  </a:txBody>
                  <a:tcPr/>
                </a:tc>
                <a:extLst>
                  <a:ext uri="{0D108BD9-81ED-4DB2-BD59-A6C34878D82A}">
                    <a16:rowId xmlns:a16="http://schemas.microsoft.com/office/drawing/2014/main" val="4055950044"/>
                  </a:ext>
                </a:extLst>
              </a:tr>
              <a:tr h="371578">
                <a:tc>
                  <a:txBody>
                    <a:bodyPr/>
                    <a:lstStyle/>
                    <a:p>
                      <a:r>
                        <a:rPr lang="en-IE" dirty="0"/>
                        <a:t>Housing LRD</a:t>
                      </a:r>
                      <a:endParaRPr lang="en-US" dirty="0"/>
                    </a:p>
                  </a:txBody>
                  <a:tcPr/>
                </a:tc>
                <a:tc>
                  <a:txBody>
                    <a:bodyPr/>
                    <a:lstStyle/>
                    <a:p>
                      <a:r>
                        <a:rPr lang="en-IE" dirty="0"/>
                        <a:t>7</a:t>
                      </a:r>
                      <a:endParaRPr lang="en-US" dirty="0"/>
                    </a:p>
                  </a:txBody>
                  <a:tcPr/>
                </a:tc>
                <a:tc>
                  <a:txBody>
                    <a:bodyPr/>
                    <a:lstStyle/>
                    <a:p>
                      <a:r>
                        <a:rPr lang="en-IE" dirty="0"/>
                        <a:t>Telecoms mast</a:t>
                      </a:r>
                      <a:endParaRPr lang="en-US" dirty="0"/>
                    </a:p>
                  </a:txBody>
                  <a:tcPr/>
                </a:tc>
                <a:tc>
                  <a:txBody>
                    <a:bodyPr/>
                    <a:lstStyle/>
                    <a:p>
                      <a:r>
                        <a:rPr lang="en-IE" dirty="0"/>
                        <a:t>15</a:t>
                      </a:r>
                      <a:endParaRPr lang="en-US" dirty="0"/>
                    </a:p>
                  </a:txBody>
                  <a:tcPr/>
                </a:tc>
                <a:extLst>
                  <a:ext uri="{0D108BD9-81ED-4DB2-BD59-A6C34878D82A}">
                    <a16:rowId xmlns:a16="http://schemas.microsoft.com/office/drawing/2014/main" val="815252328"/>
                  </a:ext>
                </a:extLst>
              </a:tr>
              <a:tr h="371578">
                <a:tc>
                  <a:txBody>
                    <a:bodyPr/>
                    <a:lstStyle/>
                    <a:p>
                      <a:r>
                        <a:rPr lang="en-IE" dirty="0"/>
                        <a:t>Housing SHD</a:t>
                      </a:r>
                      <a:endParaRPr lang="en-US" dirty="0"/>
                    </a:p>
                  </a:txBody>
                  <a:tcPr/>
                </a:tc>
                <a:tc>
                  <a:txBody>
                    <a:bodyPr/>
                    <a:lstStyle/>
                    <a:p>
                      <a:r>
                        <a:rPr lang="en-IE" dirty="0"/>
                        <a:t>4</a:t>
                      </a:r>
                      <a:endParaRPr lang="en-US" dirty="0"/>
                    </a:p>
                  </a:txBody>
                  <a:tcPr/>
                </a:tc>
                <a:tc>
                  <a:txBody>
                    <a:bodyPr/>
                    <a:lstStyle/>
                    <a:p>
                      <a:r>
                        <a:rPr lang="en-IE" dirty="0"/>
                        <a:t>RZLT</a:t>
                      </a:r>
                      <a:endParaRPr lang="en-US" dirty="0"/>
                    </a:p>
                  </a:txBody>
                  <a:tcPr/>
                </a:tc>
                <a:tc>
                  <a:txBody>
                    <a:bodyPr/>
                    <a:lstStyle/>
                    <a:p>
                      <a:r>
                        <a:rPr lang="en-IE" dirty="0"/>
                        <a:t>10</a:t>
                      </a:r>
                      <a:endParaRPr lang="en-US" dirty="0"/>
                    </a:p>
                  </a:txBody>
                  <a:tcPr/>
                </a:tc>
                <a:extLst>
                  <a:ext uri="{0D108BD9-81ED-4DB2-BD59-A6C34878D82A}">
                    <a16:rowId xmlns:a16="http://schemas.microsoft.com/office/drawing/2014/main" val="1074602447"/>
                  </a:ext>
                </a:extLst>
              </a:tr>
              <a:tr h="371578">
                <a:tc>
                  <a:txBody>
                    <a:bodyPr/>
                    <a:lstStyle/>
                    <a:p>
                      <a:r>
                        <a:rPr lang="en-IE" dirty="0"/>
                        <a:t>Single house / householder</a:t>
                      </a:r>
                      <a:endParaRPr lang="en-US" dirty="0"/>
                    </a:p>
                  </a:txBody>
                  <a:tcPr/>
                </a:tc>
                <a:tc>
                  <a:txBody>
                    <a:bodyPr/>
                    <a:lstStyle/>
                    <a:p>
                      <a:r>
                        <a:rPr lang="en-IE" dirty="0"/>
                        <a:t>11</a:t>
                      </a:r>
                      <a:endParaRPr lang="en-US" dirty="0"/>
                    </a:p>
                  </a:txBody>
                  <a:tcPr/>
                </a:tc>
                <a:tc>
                  <a:txBody>
                    <a:bodyPr/>
                    <a:lstStyle/>
                    <a:p>
                      <a:r>
                        <a:rPr lang="en-IE" dirty="0"/>
                        <a:t>Derelict site</a:t>
                      </a:r>
                      <a:endParaRPr lang="en-US" dirty="0"/>
                    </a:p>
                  </a:txBody>
                  <a:tcPr/>
                </a:tc>
                <a:tc>
                  <a:txBody>
                    <a:bodyPr/>
                    <a:lstStyle/>
                    <a:p>
                      <a:r>
                        <a:rPr lang="en-IE" dirty="0"/>
                        <a:t>4 (143)</a:t>
                      </a:r>
                      <a:endParaRPr lang="en-US" dirty="0"/>
                    </a:p>
                  </a:txBody>
                  <a:tcPr/>
                </a:tc>
                <a:extLst>
                  <a:ext uri="{0D108BD9-81ED-4DB2-BD59-A6C34878D82A}">
                    <a16:rowId xmlns:a16="http://schemas.microsoft.com/office/drawing/2014/main" val="2378167805"/>
                  </a:ext>
                </a:extLst>
              </a:tr>
            </a:tbl>
          </a:graphicData>
        </a:graphic>
      </p:graphicFrame>
    </p:spTree>
    <p:extLst>
      <p:ext uri="{BB962C8B-B14F-4D97-AF65-F5344CB8AC3E}">
        <p14:creationId xmlns:p14="http://schemas.microsoft.com/office/powerpoint/2010/main" val="1596814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C849E3-B3C2-08F2-E374-0CD3A5F42F11}"/>
              </a:ext>
            </a:extLst>
          </p:cNvPr>
          <p:cNvSpPr>
            <a:spLocks noGrp="1"/>
          </p:cNvSpPr>
          <p:nvPr>
            <p:ph type="title"/>
          </p:nvPr>
        </p:nvSpPr>
        <p:spPr>
          <a:xfrm>
            <a:off x="720000" y="724355"/>
            <a:ext cx="6222667" cy="501125"/>
          </a:xfrm>
        </p:spPr>
        <p:txBody>
          <a:bodyPr/>
          <a:lstStyle/>
          <a:p>
            <a:r>
              <a:rPr lang="en-IE" dirty="0"/>
              <a:t>Judicial Review &amp; Infrastructure</a:t>
            </a:r>
            <a:endParaRPr lang="en-US" dirty="0"/>
          </a:p>
        </p:txBody>
      </p:sp>
      <p:sp>
        <p:nvSpPr>
          <p:cNvPr id="6" name="Content Placeholder 2">
            <a:extLst>
              <a:ext uri="{FF2B5EF4-FFF2-40B4-BE49-F238E27FC236}">
                <a16:creationId xmlns:a16="http://schemas.microsoft.com/office/drawing/2014/main" id="{CA807DBD-A2F0-47CC-DC5E-00E5002D33E0}"/>
              </a:ext>
            </a:extLst>
          </p:cNvPr>
          <p:cNvSpPr>
            <a:spLocks noGrp="1"/>
          </p:cNvSpPr>
          <p:nvPr>
            <p:ph idx="1"/>
          </p:nvPr>
        </p:nvSpPr>
        <p:spPr>
          <a:xfrm>
            <a:off x="719999" y="1828800"/>
            <a:ext cx="7767697" cy="4471200"/>
          </a:xfrm>
        </p:spPr>
        <p:txBody>
          <a:bodyPr/>
          <a:lstStyle/>
          <a:p>
            <a:r>
              <a:rPr lang="en-IE" dirty="0"/>
              <a:t>30 infrastructure judicial reviews initiated in 2024 and so far in 2025 and related to the following types of infrastructure development.</a:t>
            </a:r>
          </a:p>
          <a:p>
            <a:endParaRPr lang="en-IE" dirty="0"/>
          </a:p>
          <a:p>
            <a:endParaRPr lang="en-IE" dirty="0"/>
          </a:p>
          <a:p>
            <a:endParaRPr lang="en-IE" dirty="0"/>
          </a:p>
          <a:p>
            <a:r>
              <a:rPr lang="en-IE" dirty="0"/>
              <a:t>Progress of litigation as of 27 June 2025:</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7" name="Table 5">
            <a:extLst>
              <a:ext uri="{FF2B5EF4-FFF2-40B4-BE49-F238E27FC236}">
                <a16:creationId xmlns:a16="http://schemas.microsoft.com/office/drawing/2014/main" id="{359BD5BB-FA4F-869F-BBAE-72F5F120C181}"/>
              </a:ext>
            </a:extLst>
          </p:cNvPr>
          <p:cNvGraphicFramePr>
            <a:graphicFrameLocks noGrp="1"/>
          </p:cNvGraphicFramePr>
          <p:nvPr/>
        </p:nvGraphicFramePr>
        <p:xfrm>
          <a:off x="1317522" y="2876042"/>
          <a:ext cx="6096000" cy="110558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313006247"/>
                    </a:ext>
                  </a:extLst>
                </a:gridCol>
                <a:gridCol w="1524000">
                  <a:extLst>
                    <a:ext uri="{9D8B030D-6E8A-4147-A177-3AD203B41FA5}">
                      <a16:colId xmlns:a16="http://schemas.microsoft.com/office/drawing/2014/main" val="965792069"/>
                    </a:ext>
                  </a:extLst>
                </a:gridCol>
                <a:gridCol w="1524000">
                  <a:extLst>
                    <a:ext uri="{9D8B030D-6E8A-4147-A177-3AD203B41FA5}">
                      <a16:colId xmlns:a16="http://schemas.microsoft.com/office/drawing/2014/main" val="480253122"/>
                    </a:ext>
                  </a:extLst>
                </a:gridCol>
                <a:gridCol w="1524000">
                  <a:extLst>
                    <a:ext uri="{9D8B030D-6E8A-4147-A177-3AD203B41FA5}">
                      <a16:colId xmlns:a16="http://schemas.microsoft.com/office/drawing/2014/main" val="1128698091"/>
                    </a:ext>
                  </a:extLst>
                </a:gridCol>
              </a:tblGrid>
              <a:tr h="368528">
                <a:tc>
                  <a:txBody>
                    <a:bodyPr/>
                    <a:lstStyle/>
                    <a:p>
                      <a:r>
                        <a:rPr lang="en-IE" dirty="0"/>
                        <a:t>Bus Connects</a:t>
                      </a:r>
                      <a:endParaRPr lang="en-US" dirty="0"/>
                    </a:p>
                  </a:txBody>
                  <a:tcPr/>
                </a:tc>
                <a:tc>
                  <a:txBody>
                    <a:bodyPr/>
                    <a:lstStyle/>
                    <a:p>
                      <a:r>
                        <a:rPr lang="en-IE" dirty="0"/>
                        <a:t>16</a:t>
                      </a:r>
                      <a:endParaRPr lang="en-US" dirty="0"/>
                    </a:p>
                  </a:txBody>
                  <a:tcPr/>
                </a:tc>
                <a:tc>
                  <a:txBody>
                    <a:bodyPr/>
                    <a:lstStyle/>
                    <a:p>
                      <a:r>
                        <a:rPr lang="en-IE" dirty="0"/>
                        <a:t>Electricity</a:t>
                      </a:r>
                      <a:endParaRPr lang="en-US" dirty="0"/>
                    </a:p>
                  </a:txBody>
                  <a:tcPr/>
                </a:tc>
                <a:tc>
                  <a:txBody>
                    <a:bodyPr/>
                    <a:lstStyle/>
                    <a:p>
                      <a:r>
                        <a:rPr lang="en-IE" dirty="0"/>
                        <a:t>2</a:t>
                      </a:r>
                      <a:endParaRPr lang="en-US" dirty="0"/>
                    </a:p>
                  </a:txBody>
                  <a:tcPr/>
                </a:tc>
                <a:extLst>
                  <a:ext uri="{0D108BD9-81ED-4DB2-BD59-A6C34878D82A}">
                    <a16:rowId xmlns:a16="http://schemas.microsoft.com/office/drawing/2014/main" val="3816172051"/>
                  </a:ext>
                </a:extLst>
              </a:tr>
              <a:tr h="368528">
                <a:tc>
                  <a:txBody>
                    <a:bodyPr/>
                    <a:lstStyle/>
                    <a:p>
                      <a:r>
                        <a:rPr lang="en-IE" dirty="0"/>
                        <a:t>Railway &amp; port</a:t>
                      </a:r>
                      <a:endParaRPr lang="en-US" dirty="0"/>
                    </a:p>
                  </a:txBody>
                  <a:tcPr/>
                </a:tc>
                <a:tc>
                  <a:txBody>
                    <a:bodyPr/>
                    <a:lstStyle/>
                    <a:p>
                      <a:r>
                        <a:rPr lang="en-IE" dirty="0"/>
                        <a:t>5</a:t>
                      </a:r>
                      <a:endParaRPr lang="en-US" dirty="0"/>
                    </a:p>
                  </a:txBody>
                  <a:tcPr/>
                </a:tc>
                <a:tc>
                  <a:txBody>
                    <a:bodyPr/>
                    <a:lstStyle/>
                    <a:p>
                      <a:r>
                        <a:rPr lang="en-IE" dirty="0"/>
                        <a:t>Water</a:t>
                      </a:r>
                      <a:endParaRPr lang="en-US" dirty="0"/>
                    </a:p>
                  </a:txBody>
                  <a:tcPr/>
                </a:tc>
                <a:tc>
                  <a:txBody>
                    <a:bodyPr/>
                    <a:lstStyle/>
                    <a:p>
                      <a:r>
                        <a:rPr lang="en-IE" dirty="0"/>
                        <a:t>2</a:t>
                      </a:r>
                      <a:endParaRPr lang="en-US" dirty="0"/>
                    </a:p>
                  </a:txBody>
                  <a:tcPr/>
                </a:tc>
                <a:extLst>
                  <a:ext uri="{0D108BD9-81ED-4DB2-BD59-A6C34878D82A}">
                    <a16:rowId xmlns:a16="http://schemas.microsoft.com/office/drawing/2014/main" val="300279536"/>
                  </a:ext>
                </a:extLst>
              </a:tr>
              <a:tr h="368528">
                <a:tc>
                  <a:txBody>
                    <a:bodyPr/>
                    <a:lstStyle/>
                    <a:p>
                      <a:r>
                        <a:rPr lang="en-IE" dirty="0"/>
                        <a:t>Local authority</a:t>
                      </a:r>
                      <a:endParaRPr lang="en-US" dirty="0"/>
                    </a:p>
                  </a:txBody>
                  <a:tcPr/>
                </a:tc>
                <a:tc>
                  <a:txBody>
                    <a:bodyPr/>
                    <a:lstStyle/>
                    <a:p>
                      <a:r>
                        <a:rPr lang="en-IE" dirty="0"/>
                        <a:t>4</a:t>
                      </a:r>
                      <a:endParaRPr lang="en-US" dirty="0"/>
                    </a:p>
                  </a:txBody>
                  <a:tcPr/>
                </a:tc>
                <a:tc>
                  <a:txBody>
                    <a:bodyPr/>
                    <a:lstStyle/>
                    <a:p>
                      <a:r>
                        <a:rPr lang="en-IE" dirty="0"/>
                        <a:t>Education</a:t>
                      </a:r>
                      <a:endParaRPr lang="en-US" dirty="0"/>
                    </a:p>
                  </a:txBody>
                  <a:tcPr/>
                </a:tc>
                <a:tc>
                  <a:txBody>
                    <a:bodyPr/>
                    <a:lstStyle/>
                    <a:p>
                      <a:r>
                        <a:rPr lang="en-IE" dirty="0"/>
                        <a:t>1</a:t>
                      </a:r>
                      <a:endParaRPr lang="en-US" dirty="0"/>
                    </a:p>
                  </a:txBody>
                  <a:tcPr/>
                </a:tc>
                <a:extLst>
                  <a:ext uri="{0D108BD9-81ED-4DB2-BD59-A6C34878D82A}">
                    <a16:rowId xmlns:a16="http://schemas.microsoft.com/office/drawing/2014/main" val="740320097"/>
                  </a:ext>
                </a:extLst>
              </a:tr>
            </a:tbl>
          </a:graphicData>
        </a:graphic>
      </p:graphicFrame>
      <p:graphicFrame>
        <p:nvGraphicFramePr>
          <p:cNvPr id="8" name="Table 6">
            <a:extLst>
              <a:ext uri="{FF2B5EF4-FFF2-40B4-BE49-F238E27FC236}">
                <a16:creationId xmlns:a16="http://schemas.microsoft.com/office/drawing/2014/main" id="{F37FD820-C2AE-EF56-9174-FC2450F81BFA}"/>
              </a:ext>
            </a:extLst>
          </p:cNvPr>
          <p:cNvGraphicFramePr>
            <a:graphicFrameLocks noGrp="1"/>
          </p:cNvGraphicFramePr>
          <p:nvPr/>
        </p:nvGraphicFramePr>
        <p:xfrm>
          <a:off x="1317522" y="4584946"/>
          <a:ext cx="6096000" cy="17145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574288565"/>
                    </a:ext>
                  </a:extLst>
                </a:gridCol>
                <a:gridCol w="1524000">
                  <a:extLst>
                    <a:ext uri="{9D8B030D-6E8A-4147-A177-3AD203B41FA5}">
                      <a16:colId xmlns:a16="http://schemas.microsoft.com/office/drawing/2014/main" val="3110171550"/>
                    </a:ext>
                  </a:extLst>
                </a:gridCol>
                <a:gridCol w="1524000">
                  <a:extLst>
                    <a:ext uri="{9D8B030D-6E8A-4147-A177-3AD203B41FA5}">
                      <a16:colId xmlns:a16="http://schemas.microsoft.com/office/drawing/2014/main" val="2438274057"/>
                    </a:ext>
                  </a:extLst>
                </a:gridCol>
                <a:gridCol w="1524000">
                  <a:extLst>
                    <a:ext uri="{9D8B030D-6E8A-4147-A177-3AD203B41FA5}">
                      <a16:colId xmlns:a16="http://schemas.microsoft.com/office/drawing/2014/main" val="1879331231"/>
                    </a:ext>
                  </a:extLst>
                </a:gridCol>
              </a:tblGrid>
              <a:tr h="497705">
                <a:tc>
                  <a:txBody>
                    <a:bodyPr/>
                    <a:lstStyle/>
                    <a:p>
                      <a:r>
                        <a:rPr lang="en-IE" dirty="0"/>
                        <a:t>Not assigned hearing date</a:t>
                      </a:r>
                      <a:endParaRPr lang="en-US" dirty="0"/>
                    </a:p>
                  </a:txBody>
                  <a:tcPr/>
                </a:tc>
                <a:tc>
                  <a:txBody>
                    <a:bodyPr/>
                    <a:lstStyle/>
                    <a:p>
                      <a:r>
                        <a:rPr lang="en-IE" dirty="0"/>
                        <a:t>21</a:t>
                      </a:r>
                      <a:endParaRPr lang="en-US" dirty="0"/>
                    </a:p>
                  </a:txBody>
                  <a:tcPr/>
                </a:tc>
                <a:tc>
                  <a:txBody>
                    <a:bodyPr/>
                    <a:lstStyle/>
                    <a:p>
                      <a:r>
                        <a:rPr lang="en-IE" dirty="0"/>
                        <a:t>Decided &amp; ongoing appeal</a:t>
                      </a:r>
                      <a:endParaRPr lang="en-US" dirty="0"/>
                    </a:p>
                  </a:txBody>
                  <a:tcPr/>
                </a:tc>
                <a:tc>
                  <a:txBody>
                    <a:bodyPr/>
                    <a:lstStyle/>
                    <a:p>
                      <a:r>
                        <a:rPr lang="en-IE" dirty="0"/>
                        <a:t>2</a:t>
                      </a:r>
                      <a:endParaRPr lang="en-US" dirty="0"/>
                    </a:p>
                  </a:txBody>
                  <a:tcPr/>
                </a:tc>
                <a:extLst>
                  <a:ext uri="{0D108BD9-81ED-4DB2-BD59-A6C34878D82A}">
                    <a16:rowId xmlns:a16="http://schemas.microsoft.com/office/drawing/2014/main" val="3460843078"/>
                  </a:ext>
                </a:extLst>
              </a:tr>
              <a:tr h="497705">
                <a:tc>
                  <a:txBody>
                    <a:bodyPr/>
                    <a:lstStyle/>
                    <a:p>
                      <a:r>
                        <a:rPr lang="en-IE" dirty="0"/>
                        <a:t>Assigned hearing date</a:t>
                      </a:r>
                      <a:endParaRPr lang="en-US" dirty="0"/>
                    </a:p>
                  </a:txBody>
                  <a:tcPr/>
                </a:tc>
                <a:tc>
                  <a:txBody>
                    <a:bodyPr/>
                    <a:lstStyle/>
                    <a:p>
                      <a:r>
                        <a:rPr lang="en-IE" dirty="0"/>
                        <a:t>0</a:t>
                      </a:r>
                      <a:endParaRPr lang="en-US" dirty="0"/>
                    </a:p>
                  </a:txBody>
                  <a:tcPr/>
                </a:tc>
                <a:tc>
                  <a:txBody>
                    <a:bodyPr/>
                    <a:lstStyle/>
                    <a:p>
                      <a:r>
                        <a:rPr lang="en-IE" dirty="0"/>
                        <a:t>Decided</a:t>
                      </a:r>
                      <a:endParaRPr lang="en-US" dirty="0"/>
                    </a:p>
                  </a:txBody>
                  <a:tcPr/>
                </a:tc>
                <a:tc>
                  <a:txBody>
                    <a:bodyPr/>
                    <a:lstStyle/>
                    <a:p>
                      <a:r>
                        <a:rPr lang="en-IE" dirty="0"/>
                        <a:t>1</a:t>
                      </a:r>
                      <a:endParaRPr lang="en-US" dirty="0"/>
                    </a:p>
                  </a:txBody>
                  <a:tcPr/>
                </a:tc>
                <a:extLst>
                  <a:ext uri="{0D108BD9-81ED-4DB2-BD59-A6C34878D82A}">
                    <a16:rowId xmlns:a16="http://schemas.microsoft.com/office/drawing/2014/main" val="2294365057"/>
                  </a:ext>
                </a:extLst>
              </a:tr>
              <a:tr h="701311">
                <a:tc>
                  <a:txBody>
                    <a:bodyPr/>
                    <a:lstStyle/>
                    <a:p>
                      <a:r>
                        <a:rPr lang="en-IE" dirty="0"/>
                        <a:t>Heard and awaiting judgment</a:t>
                      </a:r>
                      <a:endParaRPr lang="en-US" dirty="0"/>
                    </a:p>
                  </a:txBody>
                  <a:tcPr/>
                </a:tc>
                <a:tc>
                  <a:txBody>
                    <a:bodyPr/>
                    <a:lstStyle/>
                    <a:p>
                      <a:r>
                        <a:rPr lang="en-IE" dirty="0"/>
                        <a:t>2</a:t>
                      </a:r>
                      <a:endParaRPr lang="en-US" dirty="0"/>
                    </a:p>
                  </a:txBody>
                  <a:tcPr/>
                </a:tc>
                <a:tc>
                  <a:txBody>
                    <a:bodyPr/>
                    <a:lstStyle/>
                    <a:p>
                      <a:r>
                        <a:rPr lang="en-IE" dirty="0"/>
                        <a:t>Withdrawn by applicant for judicial review</a:t>
                      </a:r>
                      <a:endParaRPr lang="en-US" dirty="0"/>
                    </a:p>
                  </a:txBody>
                  <a:tcPr/>
                </a:tc>
                <a:tc>
                  <a:txBody>
                    <a:bodyPr/>
                    <a:lstStyle/>
                    <a:p>
                      <a:r>
                        <a:rPr lang="en-IE" dirty="0"/>
                        <a:t>4</a:t>
                      </a:r>
                      <a:endParaRPr lang="en-US" dirty="0"/>
                    </a:p>
                  </a:txBody>
                  <a:tcPr/>
                </a:tc>
                <a:extLst>
                  <a:ext uri="{0D108BD9-81ED-4DB2-BD59-A6C34878D82A}">
                    <a16:rowId xmlns:a16="http://schemas.microsoft.com/office/drawing/2014/main" val="1541280962"/>
                  </a:ext>
                </a:extLst>
              </a:tr>
            </a:tbl>
          </a:graphicData>
        </a:graphic>
      </p:graphicFrame>
    </p:spTree>
    <p:extLst>
      <p:ext uri="{BB962C8B-B14F-4D97-AF65-F5344CB8AC3E}">
        <p14:creationId xmlns:p14="http://schemas.microsoft.com/office/powerpoint/2010/main" val="264672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93C8F3-BD90-3908-F465-B787657A3B3C}"/>
              </a:ext>
            </a:extLst>
          </p:cNvPr>
          <p:cNvSpPr>
            <a:spLocks noGrp="1"/>
          </p:cNvSpPr>
          <p:nvPr>
            <p:ph type="title"/>
          </p:nvPr>
        </p:nvSpPr>
        <p:spPr>
          <a:xfrm>
            <a:off x="720000" y="739506"/>
            <a:ext cx="6222667" cy="501125"/>
          </a:xfrm>
        </p:spPr>
        <p:txBody>
          <a:bodyPr/>
          <a:lstStyle/>
          <a:p>
            <a:r>
              <a:rPr lang="en-IE" dirty="0"/>
              <a:t>Historic Overview of Judicial Review</a:t>
            </a:r>
            <a:endParaRPr lang="en-US" dirty="0"/>
          </a:p>
        </p:txBody>
      </p:sp>
      <p:sp>
        <p:nvSpPr>
          <p:cNvPr id="6" name="Content Placeholder 2">
            <a:extLst>
              <a:ext uri="{FF2B5EF4-FFF2-40B4-BE49-F238E27FC236}">
                <a16:creationId xmlns:a16="http://schemas.microsoft.com/office/drawing/2014/main" id="{275C8834-36D7-9BDC-4438-C7BFB9004FA1}"/>
              </a:ext>
            </a:extLst>
          </p:cNvPr>
          <p:cNvSpPr>
            <a:spLocks noGrp="1"/>
          </p:cNvSpPr>
          <p:nvPr>
            <p:ph idx="1"/>
          </p:nvPr>
        </p:nvSpPr>
        <p:spPr>
          <a:xfrm>
            <a:off x="720000" y="1980000"/>
            <a:ext cx="7380000" cy="4320000"/>
          </a:xfrm>
        </p:spPr>
        <p:txBody>
          <a:bodyPr/>
          <a:lstStyle/>
          <a:p>
            <a:r>
              <a:rPr lang="en-IE" dirty="0"/>
              <a:t>The following two slides provide a historic overview of the increase in judicial review, updated to the 26 June 2025.</a:t>
            </a:r>
          </a:p>
          <a:p>
            <a:r>
              <a:rPr lang="en-IE" dirty="0"/>
              <a:t>The first slide puts judicial review against An Coimisiún Pleanála into perspective, compared to general non-asylum judicial review.</a:t>
            </a:r>
          </a:p>
          <a:p>
            <a:r>
              <a:rPr lang="en-IE" dirty="0"/>
              <a:t>The second slide charts the increase in judicial review against An Coimisiún Pleanála against legislative changes and case law, most notably the </a:t>
            </a:r>
            <a:r>
              <a:rPr lang="en-IE" i="1" dirty="0"/>
              <a:t>Heather Hill</a:t>
            </a:r>
            <a:r>
              <a:rPr lang="en-IE" dirty="0"/>
              <a:t> judgment of the Supreme Court.</a:t>
            </a:r>
            <a:endParaRPr lang="en-US" dirty="0"/>
          </a:p>
        </p:txBody>
      </p:sp>
    </p:spTree>
    <p:extLst>
      <p:ext uri="{BB962C8B-B14F-4D97-AF65-F5344CB8AC3E}">
        <p14:creationId xmlns:p14="http://schemas.microsoft.com/office/powerpoint/2010/main" val="160122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253D0F-5920-7D73-E38A-A36A86AC39E4}"/>
              </a:ext>
            </a:extLst>
          </p:cNvPr>
          <p:cNvSpPr>
            <a:spLocks noGrp="1"/>
          </p:cNvSpPr>
          <p:nvPr>
            <p:ph type="title"/>
          </p:nvPr>
        </p:nvSpPr>
        <p:spPr>
          <a:xfrm>
            <a:off x="426702" y="479615"/>
            <a:ext cx="6222667" cy="1056887"/>
          </a:xfrm>
        </p:spPr>
        <p:txBody>
          <a:bodyPr>
            <a:noAutofit/>
          </a:bodyPr>
          <a:lstStyle/>
          <a:p>
            <a:pPr algn="ctr"/>
            <a:r>
              <a:rPr lang="en-IE" sz="1800" dirty="0"/>
              <a:t>Planning and Development Act – Part 17</a:t>
            </a:r>
            <a:br>
              <a:rPr lang="en-IE" sz="1800" dirty="0"/>
            </a:br>
            <a:r>
              <a:rPr lang="en-IE" sz="1800" dirty="0"/>
              <a:t>Code of conduct and Written Procedures Document</a:t>
            </a:r>
          </a:p>
        </p:txBody>
      </p:sp>
      <p:sp>
        <p:nvSpPr>
          <p:cNvPr id="9" name="Content Placeholder 5">
            <a:extLst>
              <a:ext uri="{FF2B5EF4-FFF2-40B4-BE49-F238E27FC236}">
                <a16:creationId xmlns:a16="http://schemas.microsoft.com/office/drawing/2014/main" id="{DFDC1290-7D8F-CC57-3A64-E92D33A80D35}"/>
              </a:ext>
            </a:extLst>
          </p:cNvPr>
          <p:cNvSpPr>
            <a:spLocks noGrp="1"/>
          </p:cNvSpPr>
          <p:nvPr>
            <p:ph idx="1"/>
          </p:nvPr>
        </p:nvSpPr>
        <p:spPr>
          <a:xfrm>
            <a:off x="534469" y="1694329"/>
            <a:ext cx="7380000" cy="4623671"/>
          </a:xfrm>
        </p:spPr>
        <p:txBody>
          <a:bodyPr>
            <a:normAutofit fontScale="77500" lnSpcReduction="20000"/>
          </a:bodyPr>
          <a:lstStyle/>
          <a:p>
            <a:pPr>
              <a:buFont typeface="Arial" panose="020B0604020202020204" pitchFamily="34" charset="0"/>
              <a:buChar char="•"/>
            </a:pPr>
            <a:r>
              <a:rPr lang="en-US" dirty="0"/>
              <a:t>The Governing Board shall adopt the first code of conduct within 6 months of the commencement of Part 17 and publish on the website.</a:t>
            </a:r>
          </a:p>
          <a:p>
            <a:pPr marL="0" indent="0">
              <a:buNone/>
            </a:pPr>
            <a:endParaRPr lang="en-US" dirty="0"/>
          </a:p>
          <a:p>
            <a:pPr marL="358775" lvl="1" indent="-358775">
              <a:buFont typeface="Arial" panose="020B0604020202020204" pitchFamily="34" charset="0"/>
              <a:buChar char="•"/>
            </a:pPr>
            <a:r>
              <a:rPr lang="en-US" sz="2100" dirty="0"/>
              <a:t>The code of conduct will apply to:</a:t>
            </a:r>
          </a:p>
          <a:p>
            <a:pPr marL="717550" lvl="2" indent="-358775">
              <a:buFont typeface="Arial" panose="020B0604020202020204" pitchFamily="34" charset="0"/>
              <a:buChar char="•"/>
            </a:pPr>
            <a:r>
              <a:rPr lang="en-US" sz="2100" dirty="0"/>
              <a:t>a member of the Governing Board,</a:t>
            </a:r>
          </a:p>
          <a:p>
            <a:pPr marL="717550" lvl="2" indent="-358775">
              <a:buFont typeface="Arial" panose="020B0604020202020204" pitchFamily="34" charset="0"/>
              <a:buChar char="•"/>
            </a:pPr>
            <a:r>
              <a:rPr lang="en-US" sz="2100" dirty="0"/>
              <a:t>a Planning Commissioner,</a:t>
            </a:r>
          </a:p>
          <a:p>
            <a:pPr marL="717550" lvl="2" indent="-358775">
              <a:buFont typeface="Arial" panose="020B0604020202020204" pitchFamily="34" charset="0"/>
              <a:buChar char="•"/>
            </a:pPr>
            <a:r>
              <a:rPr lang="en-US" sz="2100" b="1" dirty="0"/>
              <a:t>all staff of the Commission </a:t>
            </a:r>
            <a:r>
              <a:rPr lang="en-US" sz="2100" dirty="0"/>
              <a:t>and Consultants </a:t>
            </a:r>
          </a:p>
          <a:p>
            <a:pPr lvl="2">
              <a:buFont typeface="Arial" panose="020B0604020202020204" pitchFamily="34" charset="0"/>
              <a:buChar char="•"/>
            </a:pPr>
            <a:endParaRPr lang="en-US" dirty="0"/>
          </a:p>
          <a:p>
            <a:pPr>
              <a:buFont typeface="Arial" panose="020B0604020202020204" pitchFamily="34" charset="0"/>
              <a:buChar char="•"/>
            </a:pPr>
            <a:r>
              <a:rPr lang="en-US" sz="2000" dirty="0"/>
              <a:t>The Chief Executive </a:t>
            </a:r>
            <a:r>
              <a:rPr lang="en-US" dirty="0"/>
              <a:t>O</a:t>
            </a:r>
            <a:r>
              <a:rPr lang="en-US" sz="2000" dirty="0"/>
              <a:t>fficer shall, following consultation with the Chief/Deputy Planning Commissioner, prepare procedures to be followed by the Commissioners and inspectors when performing their functions. The procedures will be approved by Governing Board within 6 months of the commencement of Part 17 and published on the website.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98045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A2B6A9-9289-8594-3924-9A5C1DD2E31D}"/>
              </a:ext>
            </a:extLst>
          </p:cNvPr>
          <p:cNvSpPr>
            <a:spLocks noGrp="1"/>
          </p:cNvSpPr>
          <p:nvPr>
            <p:ph type="title"/>
          </p:nvPr>
        </p:nvSpPr>
        <p:spPr>
          <a:xfrm>
            <a:off x="720000" y="715992"/>
            <a:ext cx="6222667" cy="515479"/>
          </a:xfrm>
        </p:spPr>
        <p:txBody>
          <a:bodyPr/>
          <a:lstStyle/>
          <a:p>
            <a:r>
              <a:rPr lang="en-GB" dirty="0"/>
              <a:t>Statistical Overview – Historical (1)</a:t>
            </a:r>
          </a:p>
        </p:txBody>
      </p:sp>
      <p:graphicFrame>
        <p:nvGraphicFramePr>
          <p:cNvPr id="6" name="Content Placeholder 6">
            <a:extLst>
              <a:ext uri="{FF2B5EF4-FFF2-40B4-BE49-F238E27FC236}">
                <a16:creationId xmlns:a16="http://schemas.microsoft.com/office/drawing/2014/main" id="{C9B610B1-F78F-DEB8-CDCF-A5D819F84D5A}"/>
              </a:ext>
            </a:extLst>
          </p:cNvPr>
          <p:cNvGraphicFramePr>
            <a:graphicFrameLocks noGrp="1"/>
          </p:cNvGraphicFramePr>
          <p:nvPr>
            <p:ph idx="1"/>
            <p:extLst>
              <p:ext uri="{D42A27DB-BD31-4B8C-83A1-F6EECF244321}">
                <p14:modId xmlns:p14="http://schemas.microsoft.com/office/powerpoint/2010/main" val="151393914"/>
              </p:ext>
            </p:extLst>
          </p:nvPr>
        </p:nvGraphicFramePr>
        <p:xfrm>
          <a:off x="720725" y="1979613"/>
          <a:ext cx="7378700" cy="4410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0729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AF2E12-7F47-5310-9AA6-3033F52CB200}"/>
              </a:ext>
            </a:extLst>
          </p:cNvPr>
          <p:cNvSpPr>
            <a:spLocks noGrp="1"/>
          </p:cNvSpPr>
          <p:nvPr>
            <p:ph type="title"/>
          </p:nvPr>
        </p:nvSpPr>
        <p:spPr>
          <a:xfrm>
            <a:off x="720000" y="715992"/>
            <a:ext cx="6222667" cy="515479"/>
          </a:xfrm>
        </p:spPr>
        <p:txBody>
          <a:bodyPr/>
          <a:lstStyle/>
          <a:p>
            <a:r>
              <a:rPr lang="en-GB" dirty="0"/>
              <a:t>Statistical Overview – Historical (2)</a:t>
            </a:r>
          </a:p>
        </p:txBody>
      </p:sp>
      <p:pic>
        <p:nvPicPr>
          <p:cNvPr id="6" name="Content Placeholder 6">
            <a:extLst>
              <a:ext uri="{FF2B5EF4-FFF2-40B4-BE49-F238E27FC236}">
                <a16:creationId xmlns:a16="http://schemas.microsoft.com/office/drawing/2014/main" id="{8E03A5D9-7600-D97B-CA51-001EBA472B03}"/>
              </a:ext>
            </a:extLst>
          </p:cNvPr>
          <p:cNvPicPr>
            <a:picLocks noGrp="1" noChangeAspect="1"/>
          </p:cNvPicPr>
          <p:nvPr>
            <p:ph idx="1"/>
          </p:nvPr>
        </p:nvPicPr>
        <p:blipFill>
          <a:blip r:embed="rId2"/>
          <a:stretch>
            <a:fillRect/>
          </a:stretch>
        </p:blipFill>
        <p:spPr>
          <a:xfrm>
            <a:off x="148267" y="2176482"/>
            <a:ext cx="8770374" cy="3035388"/>
          </a:xfrm>
          <a:prstGeom prst="rect">
            <a:avLst/>
          </a:prstGeom>
        </p:spPr>
      </p:pic>
    </p:spTree>
    <p:extLst>
      <p:ext uri="{BB962C8B-B14F-4D97-AF65-F5344CB8AC3E}">
        <p14:creationId xmlns:p14="http://schemas.microsoft.com/office/powerpoint/2010/main" val="3088191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B17236-D372-20D1-DDE3-48731A424441}"/>
              </a:ext>
            </a:extLst>
          </p:cNvPr>
          <p:cNvSpPr>
            <a:spLocks noGrp="1"/>
          </p:cNvSpPr>
          <p:nvPr>
            <p:ph type="title"/>
          </p:nvPr>
        </p:nvSpPr>
        <p:spPr>
          <a:xfrm>
            <a:off x="323185" y="697223"/>
            <a:ext cx="6222667" cy="501125"/>
          </a:xfrm>
        </p:spPr>
        <p:txBody>
          <a:bodyPr>
            <a:normAutofit fontScale="90000"/>
          </a:bodyPr>
          <a:lstStyle/>
          <a:p>
            <a:r>
              <a:rPr lang="en-IE" dirty="0"/>
              <a:t>Approach of An Coimisiún in Judicial Review</a:t>
            </a:r>
            <a:endParaRPr lang="en-US" dirty="0"/>
          </a:p>
        </p:txBody>
      </p:sp>
      <p:sp>
        <p:nvSpPr>
          <p:cNvPr id="6" name="Content Placeholder 2">
            <a:extLst>
              <a:ext uri="{FF2B5EF4-FFF2-40B4-BE49-F238E27FC236}">
                <a16:creationId xmlns:a16="http://schemas.microsoft.com/office/drawing/2014/main" id="{1EE00F5C-3E69-FC45-04C4-34DBEA3F85DA}"/>
              </a:ext>
            </a:extLst>
          </p:cNvPr>
          <p:cNvSpPr>
            <a:spLocks noGrp="1"/>
          </p:cNvSpPr>
          <p:nvPr>
            <p:ph idx="1"/>
          </p:nvPr>
        </p:nvSpPr>
        <p:spPr>
          <a:xfrm>
            <a:off x="719999" y="1828800"/>
            <a:ext cx="7686581" cy="4471200"/>
          </a:xfrm>
        </p:spPr>
        <p:txBody>
          <a:bodyPr/>
          <a:lstStyle/>
          <a:p>
            <a:r>
              <a:rPr lang="en-IE" dirty="0"/>
              <a:t>ACP is the </a:t>
            </a:r>
            <a:r>
              <a:rPr lang="en-IE" i="1" dirty="0" err="1"/>
              <a:t>legitimus</a:t>
            </a:r>
            <a:r>
              <a:rPr lang="en-IE" i="1" dirty="0"/>
              <a:t> contradictor</a:t>
            </a:r>
            <a:r>
              <a:rPr lang="en-IE" dirty="0"/>
              <a:t> so defends judicial reviews of its decisions.</a:t>
            </a:r>
          </a:p>
          <a:p>
            <a:r>
              <a:rPr lang="en-IE" dirty="0"/>
              <a:t>It assesses the strength of the grounds pleaded in the Statement of Grounds.</a:t>
            </a:r>
          </a:p>
          <a:p>
            <a:r>
              <a:rPr lang="en-IE" dirty="0"/>
              <a:t>It contests leave or standing where appropriate to do so.</a:t>
            </a:r>
          </a:p>
          <a:p>
            <a:r>
              <a:rPr lang="en-IE" dirty="0"/>
              <a:t>It seeks the expedition of cases, subject to the current capacity of the Courts.</a:t>
            </a:r>
          </a:p>
          <a:p>
            <a:r>
              <a:rPr lang="en-IE" dirty="0"/>
              <a:t>It has changed remittal procedures so that remittals occur faster and files do not go back to the end of the queue.</a:t>
            </a:r>
            <a:endParaRPr lang="en-US" dirty="0"/>
          </a:p>
        </p:txBody>
      </p:sp>
    </p:spTree>
    <p:extLst>
      <p:ext uri="{BB962C8B-B14F-4D97-AF65-F5344CB8AC3E}">
        <p14:creationId xmlns:p14="http://schemas.microsoft.com/office/powerpoint/2010/main" val="312449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601458-C26A-E519-04D1-6639ACC42A60}"/>
              </a:ext>
            </a:extLst>
          </p:cNvPr>
          <p:cNvSpPr>
            <a:spLocks noGrp="1"/>
          </p:cNvSpPr>
          <p:nvPr>
            <p:ph type="title"/>
          </p:nvPr>
        </p:nvSpPr>
        <p:spPr>
          <a:xfrm>
            <a:off x="668242" y="761226"/>
            <a:ext cx="6222667" cy="501125"/>
          </a:xfrm>
        </p:spPr>
        <p:txBody>
          <a:bodyPr>
            <a:normAutofit fontScale="90000"/>
          </a:bodyPr>
          <a:lstStyle/>
          <a:p>
            <a:r>
              <a:rPr lang="en-IE" dirty="0"/>
              <a:t>Part 9, Planning and Development Act 2024</a:t>
            </a:r>
            <a:endParaRPr lang="en-US" dirty="0"/>
          </a:p>
        </p:txBody>
      </p:sp>
      <p:sp>
        <p:nvSpPr>
          <p:cNvPr id="6" name="Content Placeholder 2">
            <a:extLst>
              <a:ext uri="{FF2B5EF4-FFF2-40B4-BE49-F238E27FC236}">
                <a16:creationId xmlns:a16="http://schemas.microsoft.com/office/drawing/2014/main" id="{FF7E0CAF-9793-933D-0DE6-1C53BDD82CF0}"/>
              </a:ext>
            </a:extLst>
          </p:cNvPr>
          <p:cNvSpPr>
            <a:spLocks noGrp="1"/>
          </p:cNvSpPr>
          <p:nvPr>
            <p:ph idx="1"/>
          </p:nvPr>
        </p:nvSpPr>
        <p:spPr>
          <a:xfrm>
            <a:off x="720000" y="1843548"/>
            <a:ext cx="7664458" cy="4456452"/>
          </a:xfrm>
        </p:spPr>
        <p:txBody>
          <a:bodyPr/>
          <a:lstStyle/>
          <a:p>
            <a:r>
              <a:rPr lang="en-IE" dirty="0"/>
              <a:t>Section 288 of the 2024 Act will be particularly important for linear infrastructure projects as it allows the amendment of a  planning decision to correct an error and avoid the whole decision being quashed.</a:t>
            </a:r>
          </a:p>
          <a:p>
            <a:r>
              <a:rPr lang="en-IE" dirty="0"/>
              <a:t>Part 9, Chapter 1 sets out changes in judicial review to streamline the process. Now mirrored by the Order 103, Rules of the Superior Courts regarding the management of the Planning &amp; Environment Court.</a:t>
            </a:r>
          </a:p>
          <a:p>
            <a:r>
              <a:rPr lang="en-IE" dirty="0"/>
              <a:t>Part 9, Chapter 2 sets out measures to address legal costs in environmental cases, including a scale of fees.</a:t>
            </a:r>
          </a:p>
          <a:p>
            <a:endParaRPr lang="en-US" dirty="0"/>
          </a:p>
        </p:txBody>
      </p:sp>
    </p:spTree>
    <p:extLst>
      <p:ext uri="{BB962C8B-B14F-4D97-AF65-F5344CB8AC3E}">
        <p14:creationId xmlns:p14="http://schemas.microsoft.com/office/powerpoint/2010/main" val="2273998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335727-EB68-63C7-38C4-EB0A9442DB71}"/>
              </a:ext>
            </a:extLst>
          </p:cNvPr>
          <p:cNvSpPr>
            <a:spLocks noGrp="1"/>
          </p:cNvSpPr>
          <p:nvPr>
            <p:ph type="ctrTitle"/>
          </p:nvPr>
        </p:nvSpPr>
        <p:spPr>
          <a:xfrm>
            <a:off x="2943713" y="3837532"/>
            <a:ext cx="5220000" cy="936000"/>
          </a:xfrm>
        </p:spPr>
        <p:txBody>
          <a:bodyPr/>
          <a:lstStyle/>
          <a:p>
            <a:r>
              <a:rPr lang="en-IE" dirty="0"/>
              <a:t>Resourcing Update</a:t>
            </a:r>
            <a:endParaRPr lang="en-US" dirty="0"/>
          </a:p>
        </p:txBody>
      </p:sp>
    </p:spTree>
    <p:extLst>
      <p:ext uri="{BB962C8B-B14F-4D97-AF65-F5344CB8AC3E}">
        <p14:creationId xmlns:p14="http://schemas.microsoft.com/office/powerpoint/2010/main" val="3294576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3C0837-DF0B-760B-7995-080A1CCA0E2E}"/>
              </a:ext>
            </a:extLst>
          </p:cNvPr>
          <p:cNvSpPr>
            <a:spLocks noGrp="1"/>
          </p:cNvSpPr>
          <p:nvPr>
            <p:ph type="title"/>
          </p:nvPr>
        </p:nvSpPr>
        <p:spPr>
          <a:xfrm>
            <a:off x="638358" y="783698"/>
            <a:ext cx="5811429" cy="501125"/>
          </a:xfrm>
        </p:spPr>
        <p:txBody>
          <a:bodyPr>
            <a:normAutofit fontScale="90000"/>
          </a:bodyPr>
          <a:lstStyle/>
          <a:p>
            <a:r>
              <a:rPr lang="ga-IE" dirty="0"/>
              <a:t>Overview of Resourcing 2022 – </a:t>
            </a:r>
            <a:r>
              <a:rPr lang="en-GB" dirty="0"/>
              <a:t>M</a:t>
            </a:r>
            <a:r>
              <a:rPr lang="ga-IE" dirty="0"/>
              <a:t>id 2025</a:t>
            </a:r>
            <a:endParaRPr lang="en-IE" dirty="0"/>
          </a:p>
        </p:txBody>
      </p:sp>
      <p:graphicFrame>
        <p:nvGraphicFramePr>
          <p:cNvPr id="6" name="Content Placeholder 4">
            <a:extLst>
              <a:ext uri="{FF2B5EF4-FFF2-40B4-BE49-F238E27FC236}">
                <a16:creationId xmlns:a16="http://schemas.microsoft.com/office/drawing/2014/main" id="{50C4C831-5CE4-4DBF-2103-E3ABB4773352}"/>
              </a:ext>
            </a:extLst>
          </p:cNvPr>
          <p:cNvGraphicFramePr>
            <a:graphicFrameLocks noGrp="1"/>
          </p:cNvGraphicFramePr>
          <p:nvPr>
            <p:ph idx="1"/>
            <p:extLst>
              <p:ext uri="{D42A27DB-BD31-4B8C-83A1-F6EECF244321}">
                <p14:modId xmlns:p14="http://schemas.microsoft.com/office/powerpoint/2010/main" val="2649380129"/>
              </p:ext>
            </p:extLst>
          </p:nvPr>
        </p:nvGraphicFramePr>
        <p:xfrm>
          <a:off x="103717" y="1629989"/>
          <a:ext cx="8936566" cy="4880478"/>
        </p:xfrm>
        <a:graphic>
          <a:graphicData uri="http://schemas.openxmlformats.org/drawingml/2006/table">
            <a:tbl>
              <a:tblPr firstRow="1" bandRow="1">
                <a:tableStyleId>{5C22544A-7EE6-4342-B048-85BDC9FD1C3A}</a:tableStyleId>
              </a:tblPr>
              <a:tblGrid>
                <a:gridCol w="1784517">
                  <a:extLst>
                    <a:ext uri="{9D8B030D-6E8A-4147-A177-3AD203B41FA5}">
                      <a16:colId xmlns:a16="http://schemas.microsoft.com/office/drawing/2014/main" val="697039451"/>
                    </a:ext>
                  </a:extLst>
                </a:gridCol>
                <a:gridCol w="1300787">
                  <a:extLst>
                    <a:ext uri="{9D8B030D-6E8A-4147-A177-3AD203B41FA5}">
                      <a16:colId xmlns:a16="http://schemas.microsoft.com/office/drawing/2014/main" val="3606181224"/>
                    </a:ext>
                  </a:extLst>
                </a:gridCol>
                <a:gridCol w="1333306">
                  <a:extLst>
                    <a:ext uri="{9D8B030D-6E8A-4147-A177-3AD203B41FA5}">
                      <a16:colId xmlns:a16="http://schemas.microsoft.com/office/drawing/2014/main" val="2104754523"/>
                    </a:ext>
                  </a:extLst>
                </a:gridCol>
                <a:gridCol w="1504036">
                  <a:extLst>
                    <a:ext uri="{9D8B030D-6E8A-4147-A177-3AD203B41FA5}">
                      <a16:colId xmlns:a16="http://schemas.microsoft.com/office/drawing/2014/main" val="2750823133"/>
                    </a:ext>
                  </a:extLst>
                </a:gridCol>
                <a:gridCol w="1633355">
                  <a:extLst>
                    <a:ext uri="{9D8B030D-6E8A-4147-A177-3AD203B41FA5}">
                      <a16:colId xmlns:a16="http://schemas.microsoft.com/office/drawing/2014/main" val="1383522352"/>
                    </a:ext>
                  </a:extLst>
                </a:gridCol>
                <a:gridCol w="1380565">
                  <a:extLst>
                    <a:ext uri="{9D8B030D-6E8A-4147-A177-3AD203B41FA5}">
                      <a16:colId xmlns:a16="http://schemas.microsoft.com/office/drawing/2014/main" val="2689324206"/>
                    </a:ext>
                  </a:extLst>
                </a:gridCol>
              </a:tblGrid>
              <a:tr h="538356">
                <a:tc>
                  <a:txBody>
                    <a:bodyPr/>
                    <a:lstStyle/>
                    <a:p>
                      <a:pPr algn="ctr"/>
                      <a:r>
                        <a:rPr lang="ga-IE" sz="1600" dirty="0"/>
                        <a:t>FTE</a:t>
                      </a:r>
                      <a:endParaRPr lang="en-US" sz="1600" dirty="0"/>
                    </a:p>
                  </a:txBody>
                  <a:tcPr/>
                </a:tc>
                <a:tc>
                  <a:txBody>
                    <a:bodyPr/>
                    <a:lstStyle/>
                    <a:p>
                      <a:pPr algn="ctr"/>
                      <a:r>
                        <a:rPr lang="ga-IE" sz="1600" dirty="0"/>
                        <a:t>Board</a:t>
                      </a:r>
                      <a:endParaRPr lang="en-US" sz="1600" dirty="0"/>
                    </a:p>
                  </a:txBody>
                  <a:tcPr/>
                </a:tc>
                <a:tc>
                  <a:txBody>
                    <a:bodyPr/>
                    <a:lstStyle/>
                    <a:p>
                      <a:pPr algn="ctr"/>
                      <a:r>
                        <a:rPr lang="ga-IE" sz="1400"/>
                        <a:t>Senior Managem</a:t>
                      </a:r>
                      <a:r>
                        <a:rPr lang="en-IE" sz="1400"/>
                        <a:t>en</a:t>
                      </a:r>
                      <a:r>
                        <a:rPr lang="ga-IE" sz="1400"/>
                        <a:t>t</a:t>
                      </a:r>
                      <a:endParaRPr lang="en-US" sz="1400"/>
                    </a:p>
                  </a:txBody>
                  <a:tcPr/>
                </a:tc>
                <a:tc>
                  <a:txBody>
                    <a:bodyPr/>
                    <a:lstStyle/>
                    <a:p>
                      <a:pPr algn="ctr"/>
                      <a:r>
                        <a:rPr lang="ga-IE" sz="1600"/>
                        <a:t>Inspectorate</a:t>
                      </a:r>
                      <a:endParaRPr lang="en-US" sz="1600"/>
                    </a:p>
                  </a:txBody>
                  <a:tcPr/>
                </a:tc>
                <a:tc>
                  <a:txBody>
                    <a:bodyPr/>
                    <a:lstStyle/>
                    <a:p>
                      <a:pPr algn="ctr"/>
                      <a:r>
                        <a:rPr lang="ga-IE" sz="1600"/>
                        <a:t>Administration</a:t>
                      </a:r>
                      <a:endParaRPr lang="en-US" sz="1600"/>
                    </a:p>
                  </a:txBody>
                  <a:tcPr/>
                </a:tc>
                <a:tc>
                  <a:txBody>
                    <a:bodyPr/>
                    <a:lstStyle/>
                    <a:p>
                      <a:pPr algn="ctr"/>
                      <a:r>
                        <a:rPr lang="ga-IE" sz="1600"/>
                        <a:t>Total</a:t>
                      </a:r>
                      <a:endParaRPr lang="en-US" sz="1600"/>
                    </a:p>
                  </a:txBody>
                  <a:tcPr/>
                </a:tc>
                <a:extLst>
                  <a:ext uri="{0D108BD9-81ED-4DB2-BD59-A6C34878D82A}">
                    <a16:rowId xmlns:a16="http://schemas.microsoft.com/office/drawing/2014/main" val="121575475"/>
                  </a:ext>
                </a:extLst>
              </a:tr>
              <a:tr h="639201">
                <a:tc>
                  <a:txBody>
                    <a:bodyPr/>
                    <a:lstStyle/>
                    <a:p>
                      <a:pPr algn="ctr"/>
                      <a:r>
                        <a:rPr lang="ga-IE" sz="1600"/>
                        <a:t>End 2022</a:t>
                      </a:r>
                      <a:endParaRPr lang="en-US" sz="1600"/>
                    </a:p>
                  </a:txBody>
                  <a:tcPr/>
                </a:tc>
                <a:tc>
                  <a:txBody>
                    <a:bodyPr/>
                    <a:lstStyle/>
                    <a:p>
                      <a:pPr algn="ctr"/>
                      <a:r>
                        <a:rPr lang="ga-IE" sz="1600"/>
                        <a:t>5</a:t>
                      </a:r>
                      <a:endParaRPr lang="en-US" sz="1600"/>
                    </a:p>
                  </a:txBody>
                  <a:tcPr/>
                </a:tc>
                <a:tc>
                  <a:txBody>
                    <a:bodyPr/>
                    <a:lstStyle/>
                    <a:p>
                      <a:pPr algn="ctr"/>
                      <a:r>
                        <a:rPr lang="ga-IE" sz="1600"/>
                        <a:t>18</a:t>
                      </a:r>
                      <a:endParaRPr lang="en-US" sz="1600"/>
                    </a:p>
                  </a:txBody>
                  <a:tcPr/>
                </a:tc>
                <a:tc>
                  <a:txBody>
                    <a:bodyPr/>
                    <a:lstStyle/>
                    <a:p>
                      <a:pPr algn="ctr"/>
                      <a:r>
                        <a:rPr lang="ga-IE" sz="1600" dirty="0"/>
                        <a:t>66 (1)</a:t>
                      </a:r>
                      <a:endParaRPr lang="en-US" sz="1600" dirty="0"/>
                    </a:p>
                  </a:txBody>
                  <a:tcPr/>
                </a:tc>
                <a:tc>
                  <a:txBody>
                    <a:bodyPr/>
                    <a:lstStyle/>
                    <a:p>
                      <a:pPr algn="ctr"/>
                      <a:r>
                        <a:rPr lang="en-IE" sz="1600"/>
                        <a:t>113</a:t>
                      </a:r>
                      <a:endParaRPr lang="en-US" sz="1600"/>
                    </a:p>
                  </a:txBody>
                  <a:tcPr/>
                </a:tc>
                <a:tc>
                  <a:txBody>
                    <a:bodyPr/>
                    <a:lstStyle/>
                    <a:p>
                      <a:pPr algn="ctr"/>
                      <a:r>
                        <a:rPr lang="ga-IE" sz="1600" b="1"/>
                        <a:t>202</a:t>
                      </a:r>
                      <a:endParaRPr lang="en-US" sz="1600" b="1"/>
                    </a:p>
                  </a:txBody>
                  <a:tcPr/>
                </a:tc>
                <a:extLst>
                  <a:ext uri="{0D108BD9-81ED-4DB2-BD59-A6C34878D82A}">
                    <a16:rowId xmlns:a16="http://schemas.microsoft.com/office/drawing/2014/main" val="1325571114"/>
                  </a:ext>
                </a:extLst>
              </a:tr>
              <a:tr h="538356">
                <a:tc>
                  <a:txBody>
                    <a:bodyPr/>
                    <a:lstStyle/>
                    <a:p>
                      <a:pPr algn="ctr"/>
                      <a:r>
                        <a:rPr lang="ga-IE" sz="1600" dirty="0"/>
                        <a:t>End  2023</a:t>
                      </a:r>
                      <a:endParaRPr lang="en-US" sz="1600" dirty="0"/>
                    </a:p>
                  </a:txBody>
                  <a:tcPr/>
                </a:tc>
                <a:tc>
                  <a:txBody>
                    <a:bodyPr/>
                    <a:lstStyle/>
                    <a:p>
                      <a:pPr algn="ctr"/>
                      <a:r>
                        <a:rPr lang="ga-IE" sz="1600" dirty="0"/>
                        <a:t>15</a:t>
                      </a:r>
                      <a:endParaRPr lang="en-US" sz="1600" dirty="0"/>
                    </a:p>
                  </a:txBody>
                  <a:tcPr/>
                </a:tc>
                <a:tc>
                  <a:txBody>
                    <a:bodyPr/>
                    <a:lstStyle/>
                    <a:p>
                      <a:pPr algn="ctr"/>
                      <a:r>
                        <a:rPr lang="en-IE" sz="1600" dirty="0"/>
                        <a:t>22</a:t>
                      </a:r>
                      <a:endParaRPr lang="en-US" sz="1600" dirty="0"/>
                    </a:p>
                  </a:txBody>
                  <a:tcPr/>
                </a:tc>
                <a:tc>
                  <a:txBody>
                    <a:bodyPr/>
                    <a:lstStyle/>
                    <a:p>
                      <a:pPr algn="ctr"/>
                      <a:r>
                        <a:rPr lang="ga-IE" sz="1600" dirty="0"/>
                        <a:t>8</a:t>
                      </a:r>
                      <a:r>
                        <a:rPr lang="en-IE" sz="1600"/>
                        <a:t>6</a:t>
                      </a:r>
                      <a:r>
                        <a:rPr lang="ga-IE" sz="1600"/>
                        <a:t> </a:t>
                      </a:r>
                      <a:r>
                        <a:rPr lang="ga-IE" sz="1600" dirty="0"/>
                        <a:t>(3) </a:t>
                      </a:r>
                      <a:endParaRPr lang="en-US" sz="1400" dirty="0"/>
                    </a:p>
                  </a:txBody>
                  <a:tcPr/>
                </a:tc>
                <a:tc>
                  <a:txBody>
                    <a:bodyPr/>
                    <a:lstStyle/>
                    <a:p>
                      <a:pPr algn="ctr"/>
                      <a:r>
                        <a:rPr lang="ga-IE" sz="1600"/>
                        <a:t>131 </a:t>
                      </a:r>
                      <a:endParaRPr lang="en-US" sz="1400"/>
                    </a:p>
                  </a:txBody>
                  <a:tcPr/>
                </a:tc>
                <a:tc>
                  <a:txBody>
                    <a:bodyPr/>
                    <a:lstStyle/>
                    <a:p>
                      <a:pPr algn="ctr"/>
                      <a:r>
                        <a:rPr lang="ga-IE" sz="1600" b="1" dirty="0"/>
                        <a:t>2</a:t>
                      </a:r>
                      <a:r>
                        <a:rPr lang="en-IE" sz="1600" b="1" dirty="0"/>
                        <a:t>54</a:t>
                      </a:r>
                      <a:r>
                        <a:rPr lang="ga-IE" sz="1600" b="1" dirty="0"/>
                        <a:t> </a:t>
                      </a:r>
                      <a:endParaRPr lang="en-US" sz="1400" b="1" dirty="0"/>
                    </a:p>
                  </a:txBody>
                  <a:tcPr/>
                </a:tc>
                <a:extLst>
                  <a:ext uri="{0D108BD9-81ED-4DB2-BD59-A6C34878D82A}">
                    <a16:rowId xmlns:a16="http://schemas.microsoft.com/office/drawing/2014/main" val="2176451996"/>
                  </a:ext>
                </a:extLst>
              </a:tr>
              <a:tr h="553412">
                <a:tc>
                  <a:txBody>
                    <a:bodyPr/>
                    <a:lstStyle/>
                    <a:p>
                      <a:pPr algn="ctr"/>
                      <a:r>
                        <a:rPr lang="en-IE" sz="1500" b="1" dirty="0"/>
                        <a:t>End </a:t>
                      </a:r>
                      <a:r>
                        <a:rPr lang="ga-IE" sz="1500" b="1" dirty="0"/>
                        <a:t>2024</a:t>
                      </a:r>
                      <a:endParaRPr lang="en-IE" sz="1500" b="1" dirty="0"/>
                    </a:p>
                    <a:p>
                      <a:pPr algn="ctr"/>
                      <a:endParaRPr lang="ga-IE" sz="1400" dirty="0"/>
                    </a:p>
                  </a:txBody>
                  <a:tcPr/>
                </a:tc>
                <a:tc>
                  <a:txBody>
                    <a:bodyPr/>
                    <a:lstStyle/>
                    <a:p>
                      <a:pPr algn="ctr"/>
                      <a:r>
                        <a:rPr lang="ga-IE" sz="1600" dirty="0"/>
                        <a:t> 1</a:t>
                      </a:r>
                      <a:r>
                        <a:rPr lang="en-IE" sz="1600" dirty="0"/>
                        <a:t>7</a:t>
                      </a:r>
                      <a:r>
                        <a:rPr lang="ga-IE" sz="1600" dirty="0"/>
                        <a:t> </a:t>
                      </a:r>
                      <a:endParaRPr lang="en-US" sz="1600" dirty="0"/>
                    </a:p>
                  </a:txBody>
                  <a:tcPr/>
                </a:tc>
                <a:tc>
                  <a:txBody>
                    <a:bodyPr/>
                    <a:lstStyle/>
                    <a:p>
                      <a:pPr algn="ctr"/>
                      <a:r>
                        <a:rPr lang="ga-IE" sz="1600" dirty="0"/>
                        <a:t>2</a:t>
                      </a:r>
                      <a:r>
                        <a:rPr lang="en-IE" sz="1600" dirty="0"/>
                        <a:t>7</a:t>
                      </a:r>
                      <a:endParaRPr lang="en-US" sz="1600" dirty="0"/>
                    </a:p>
                  </a:txBody>
                  <a:tcPr/>
                </a:tc>
                <a:tc>
                  <a:txBody>
                    <a:bodyPr/>
                    <a:lstStyle/>
                    <a:p>
                      <a:pPr marL="0" indent="0" algn="ctr">
                        <a:buFontTx/>
                        <a:buNone/>
                      </a:pPr>
                      <a:r>
                        <a:rPr lang="en-IE" sz="1600" dirty="0"/>
                        <a:t>100 </a:t>
                      </a:r>
                      <a:r>
                        <a:rPr lang="ga-IE" sz="1600" dirty="0"/>
                        <a:t>(3</a:t>
                      </a:r>
                      <a:r>
                        <a:rPr lang="en-IE" sz="1600" dirty="0"/>
                        <a:t>)</a:t>
                      </a:r>
                      <a:endParaRPr lang="en-US" sz="1400" dirty="0"/>
                    </a:p>
                  </a:txBody>
                  <a:tcPr/>
                </a:tc>
                <a:tc>
                  <a:txBody>
                    <a:bodyPr/>
                    <a:lstStyle/>
                    <a:p>
                      <a:pPr algn="ctr"/>
                      <a:r>
                        <a:rPr lang="ga-IE" sz="1400" dirty="0"/>
                        <a:t>14</a:t>
                      </a:r>
                      <a:r>
                        <a:rPr lang="en-IE" sz="1400" dirty="0"/>
                        <a:t>6</a:t>
                      </a:r>
                      <a:endParaRPr lang="en-US" sz="1400" dirty="0"/>
                    </a:p>
                  </a:txBody>
                  <a:tcPr/>
                </a:tc>
                <a:tc>
                  <a:txBody>
                    <a:bodyPr/>
                    <a:lstStyle/>
                    <a:p>
                      <a:pPr algn="ctr"/>
                      <a:r>
                        <a:rPr lang="ga-IE" sz="1600" b="1" dirty="0"/>
                        <a:t>2</a:t>
                      </a:r>
                      <a:r>
                        <a:rPr lang="en-IE" sz="1600" b="1" dirty="0"/>
                        <a:t>90</a:t>
                      </a:r>
                      <a:endParaRPr lang="en-US" sz="1400" b="1" dirty="0"/>
                    </a:p>
                  </a:txBody>
                  <a:tcPr/>
                </a:tc>
                <a:extLst>
                  <a:ext uri="{0D108BD9-81ED-4DB2-BD59-A6C34878D82A}">
                    <a16:rowId xmlns:a16="http://schemas.microsoft.com/office/drawing/2014/main" val="293554577"/>
                  </a:ext>
                </a:extLst>
              </a:tr>
              <a:tr h="53835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ga-IE" sz="1600" dirty="0"/>
                        <a:t>2022</a:t>
                      </a:r>
                      <a:r>
                        <a:rPr lang="en-IE" sz="1600" dirty="0"/>
                        <a:t> </a:t>
                      </a:r>
                      <a:r>
                        <a:rPr lang="ga-IE" sz="1600" dirty="0"/>
                        <a:t>v 2024</a:t>
                      </a:r>
                      <a:endParaRPr lang="en-US" sz="1600" dirty="0"/>
                    </a:p>
                    <a:p>
                      <a:endParaRPr lang="en-US" sz="1600" dirty="0"/>
                    </a:p>
                  </a:txBody>
                  <a:tcPr/>
                </a:tc>
                <a:tc>
                  <a:txBody>
                    <a:bodyPr/>
                    <a:lstStyle/>
                    <a:p>
                      <a:pPr algn="ctr"/>
                      <a:endParaRPr lang="en-US" sz="1400" dirty="0"/>
                    </a:p>
                  </a:txBody>
                  <a:tcPr/>
                </a:tc>
                <a:tc>
                  <a:txBody>
                    <a:bodyPr/>
                    <a:lstStyle/>
                    <a:p>
                      <a:pPr algn="ctr"/>
                      <a:endParaRPr lang="en-US" sz="1400" dirty="0"/>
                    </a:p>
                  </a:txBody>
                  <a:tcPr/>
                </a:tc>
                <a:tc>
                  <a:txBody>
                    <a:bodyPr/>
                    <a:lstStyle/>
                    <a:p>
                      <a:pPr marL="0" indent="0" algn="ctr">
                        <a:buFontTx/>
                        <a:buNone/>
                      </a:pPr>
                      <a:endParaRPr lang="en-US" sz="1600" dirty="0"/>
                    </a:p>
                  </a:txBody>
                  <a:tcPr/>
                </a:tc>
                <a:tc>
                  <a:txBody>
                    <a:bodyPr/>
                    <a:lstStyle/>
                    <a:p>
                      <a:endParaRPr lang="en-US" sz="1600" dirty="0"/>
                    </a:p>
                  </a:txBody>
                  <a:tcPr/>
                </a:tc>
                <a:tc>
                  <a:txBody>
                    <a:bodyPr/>
                    <a:lstStyle/>
                    <a:p>
                      <a:pPr algn="ctr"/>
                      <a:r>
                        <a:rPr lang="ga-IE" sz="1600" b="1" dirty="0"/>
                        <a:t>+4</a:t>
                      </a:r>
                      <a:r>
                        <a:rPr lang="en-IE" sz="1600" b="1" dirty="0"/>
                        <a:t>3</a:t>
                      </a:r>
                      <a:r>
                        <a:rPr lang="ga-IE" sz="1600" b="1" dirty="0"/>
                        <a:t>% </a:t>
                      </a:r>
                      <a:endParaRPr lang="en-US" sz="1600" b="1" dirty="0"/>
                    </a:p>
                  </a:txBody>
                  <a:tcPr/>
                </a:tc>
                <a:extLst>
                  <a:ext uri="{0D108BD9-81ED-4DB2-BD59-A6C34878D82A}">
                    <a16:rowId xmlns:a16="http://schemas.microsoft.com/office/drawing/2014/main" val="3217868023"/>
                  </a:ext>
                </a:extLst>
              </a:tr>
              <a:tr h="538356">
                <a:tc>
                  <a:txBody>
                    <a:bodyPr/>
                    <a:lstStyle/>
                    <a:p>
                      <a:r>
                        <a:rPr lang="en-US" sz="1600" dirty="0"/>
                        <a:t>End June 2025</a:t>
                      </a:r>
                    </a:p>
                  </a:txBody>
                  <a:tcPr/>
                </a:tc>
                <a:tc>
                  <a:txBody>
                    <a:bodyPr/>
                    <a:lstStyle/>
                    <a:p>
                      <a:pPr algn="ctr"/>
                      <a:r>
                        <a:rPr lang="en-US" sz="1400" dirty="0"/>
                        <a:t>15</a:t>
                      </a:r>
                    </a:p>
                  </a:txBody>
                  <a:tcPr/>
                </a:tc>
                <a:tc>
                  <a:txBody>
                    <a:bodyPr/>
                    <a:lstStyle/>
                    <a:p>
                      <a:pPr algn="ctr"/>
                      <a:r>
                        <a:rPr lang="en-US" sz="1600" dirty="0"/>
                        <a:t>27</a:t>
                      </a:r>
                    </a:p>
                  </a:txBody>
                  <a:tcPr/>
                </a:tc>
                <a:tc>
                  <a:txBody>
                    <a:bodyPr/>
                    <a:lstStyle/>
                    <a:p>
                      <a:pPr marL="0" indent="0" algn="ctr">
                        <a:buFontTx/>
                        <a:buNone/>
                      </a:pPr>
                      <a:r>
                        <a:rPr lang="en-US" sz="1600" dirty="0"/>
                        <a:t>101(6)</a:t>
                      </a:r>
                    </a:p>
                  </a:txBody>
                  <a:tcPr/>
                </a:tc>
                <a:tc>
                  <a:txBody>
                    <a:bodyPr/>
                    <a:lstStyle/>
                    <a:p>
                      <a:pPr algn="ctr"/>
                      <a:r>
                        <a:rPr lang="en-US" sz="1600" dirty="0"/>
                        <a:t>156</a:t>
                      </a:r>
                    </a:p>
                  </a:txBody>
                  <a:tcPr/>
                </a:tc>
                <a:tc>
                  <a:txBody>
                    <a:bodyPr/>
                    <a:lstStyle/>
                    <a:p>
                      <a:pPr algn="ctr"/>
                      <a:r>
                        <a:rPr lang="en-US" sz="1600" b="1" dirty="0"/>
                        <a:t>299</a:t>
                      </a:r>
                    </a:p>
                  </a:txBody>
                  <a:tcPr/>
                </a:tc>
                <a:extLst>
                  <a:ext uri="{0D108BD9-81ED-4DB2-BD59-A6C34878D82A}">
                    <a16:rowId xmlns:a16="http://schemas.microsoft.com/office/drawing/2014/main" val="1705250987"/>
                  </a:ext>
                </a:extLst>
              </a:tr>
              <a:tr h="416965">
                <a:tc>
                  <a:txBody>
                    <a:bodyPr/>
                    <a:lstStyle/>
                    <a:p>
                      <a:r>
                        <a:rPr lang="en-US" sz="1600" dirty="0"/>
                        <a:t>Sanctioned FTE</a:t>
                      </a:r>
                    </a:p>
                  </a:txBody>
                  <a:tcPr/>
                </a:tc>
                <a:tc>
                  <a:txBody>
                    <a:bodyPr/>
                    <a:lstStyle/>
                    <a:p>
                      <a:endParaRPr lang="en-US" sz="1400" dirty="0"/>
                    </a:p>
                  </a:txBody>
                  <a:tcPr/>
                </a:tc>
                <a:tc>
                  <a:txBody>
                    <a:bodyPr/>
                    <a:lstStyle/>
                    <a:p>
                      <a:endParaRPr lang="en-US" sz="1600" dirty="0"/>
                    </a:p>
                  </a:txBody>
                  <a:tcPr/>
                </a:tc>
                <a:tc>
                  <a:txBody>
                    <a:bodyPr/>
                    <a:lstStyle/>
                    <a:p>
                      <a:pPr marL="0" indent="0" algn="ctr">
                        <a:buFontTx/>
                        <a:buNone/>
                      </a:pPr>
                      <a:endParaRPr lang="en-US" sz="1600" dirty="0"/>
                    </a:p>
                  </a:txBody>
                  <a:tcPr/>
                </a:tc>
                <a:tc>
                  <a:txBody>
                    <a:bodyPr/>
                    <a:lstStyle/>
                    <a:p>
                      <a:endParaRPr lang="en-US" sz="1600" dirty="0"/>
                    </a:p>
                  </a:txBody>
                  <a:tcPr/>
                </a:tc>
                <a:tc>
                  <a:txBody>
                    <a:bodyPr/>
                    <a:lstStyle/>
                    <a:p>
                      <a:pPr algn="ctr"/>
                      <a:r>
                        <a:rPr lang="en-US" sz="1600" b="1" dirty="0"/>
                        <a:t>313</a:t>
                      </a:r>
                    </a:p>
                  </a:txBody>
                  <a:tcPr/>
                </a:tc>
                <a:extLst>
                  <a:ext uri="{0D108BD9-81ED-4DB2-BD59-A6C34878D82A}">
                    <a16:rowId xmlns:a16="http://schemas.microsoft.com/office/drawing/2014/main" val="801744016"/>
                  </a:ext>
                </a:extLst>
              </a:tr>
              <a:tr h="1076712">
                <a:tc gridSpan="6">
                  <a:txBody>
                    <a:bodyPr/>
                    <a:lstStyle/>
                    <a:p>
                      <a:r>
                        <a:rPr lang="en-IE" sz="1600" b="1" dirty="0"/>
                        <a:t>Period: Jan-</a:t>
                      </a:r>
                      <a:r>
                        <a:rPr lang="ga-IE" sz="1600" b="1" dirty="0"/>
                        <a:t>July </a:t>
                      </a:r>
                      <a:r>
                        <a:rPr lang="en-IE" sz="1600" b="1" dirty="0"/>
                        <a:t>2025</a:t>
                      </a:r>
                    </a:p>
                    <a:p>
                      <a:r>
                        <a:rPr lang="ga-IE" sz="1600" dirty="0"/>
                        <a:t>New Starters</a:t>
                      </a:r>
                      <a:r>
                        <a:rPr lang="en-IE" sz="1600" dirty="0"/>
                        <a:t>                24(3 due to start July)</a:t>
                      </a:r>
                      <a:endParaRPr lang="ga-IE" sz="1600" dirty="0"/>
                    </a:p>
                    <a:p>
                      <a:r>
                        <a:rPr lang="ga-IE" sz="1600" dirty="0"/>
                        <a:t>Leavers                        </a:t>
                      </a:r>
                      <a:r>
                        <a:rPr lang="en-GB" sz="1600" dirty="0"/>
                        <a:t>15</a:t>
                      </a:r>
                      <a:r>
                        <a:rPr lang="en-IE" sz="1600" dirty="0"/>
                        <a:t>(2 due to leave July)</a:t>
                      </a:r>
                      <a:endParaRPr lang="ga-IE" sz="1600" dirty="0"/>
                    </a:p>
                    <a:p>
                      <a:r>
                        <a:rPr lang="ga-IE" sz="1600" dirty="0"/>
                        <a:t>Promotions                  </a:t>
                      </a:r>
                      <a:r>
                        <a:rPr lang="en-IE" sz="1600" dirty="0"/>
                        <a:t> 7</a:t>
                      </a:r>
                      <a:endParaRPr lang="en-US" sz="1600" dirty="0"/>
                    </a:p>
                  </a:txBody>
                  <a:tcPr/>
                </a:tc>
                <a:tc hMerge="1">
                  <a:txBody>
                    <a:bodyPr/>
                    <a:lstStyle/>
                    <a:p>
                      <a:endParaRPr lang="en-US" sz="1400"/>
                    </a:p>
                  </a:txBody>
                  <a:tcPr/>
                </a:tc>
                <a:tc hMerge="1">
                  <a:txBody>
                    <a:bodyPr/>
                    <a:lstStyle/>
                    <a:p>
                      <a:endParaRPr lang="en-US" sz="1600"/>
                    </a:p>
                  </a:txBody>
                  <a:tcPr/>
                </a:tc>
                <a:tc hMerge="1">
                  <a:txBody>
                    <a:bodyPr/>
                    <a:lstStyle/>
                    <a:p>
                      <a:pPr marL="0" indent="0" algn="ctr">
                        <a:buFontTx/>
                        <a:buNone/>
                      </a:pPr>
                      <a:endParaRPr lang="en-US" sz="1600"/>
                    </a:p>
                  </a:txBody>
                  <a:tcPr/>
                </a:tc>
                <a:tc hMerge="1">
                  <a:txBody>
                    <a:bodyPr/>
                    <a:lstStyle/>
                    <a:p>
                      <a:endParaRPr lang="en-US" sz="1600"/>
                    </a:p>
                  </a:txBody>
                  <a:tcPr/>
                </a:tc>
                <a:tc hMerge="1">
                  <a:txBody>
                    <a:bodyPr/>
                    <a:lstStyle/>
                    <a:p>
                      <a:pPr algn="ctr"/>
                      <a:endParaRPr lang="en-US" sz="1600" b="1"/>
                    </a:p>
                  </a:txBody>
                  <a:tcPr/>
                </a:tc>
                <a:extLst>
                  <a:ext uri="{0D108BD9-81ED-4DB2-BD59-A6C34878D82A}">
                    <a16:rowId xmlns:a16="http://schemas.microsoft.com/office/drawing/2014/main" val="3897112146"/>
                  </a:ext>
                </a:extLst>
              </a:tr>
            </a:tbl>
          </a:graphicData>
        </a:graphic>
      </p:graphicFrame>
    </p:spTree>
    <p:extLst>
      <p:ext uri="{BB962C8B-B14F-4D97-AF65-F5344CB8AC3E}">
        <p14:creationId xmlns:p14="http://schemas.microsoft.com/office/powerpoint/2010/main" val="4108688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32DD71-D190-3426-AAAD-2C8B1EF2910A}"/>
              </a:ext>
            </a:extLst>
          </p:cNvPr>
          <p:cNvSpPr>
            <a:spLocks noGrp="1"/>
          </p:cNvSpPr>
          <p:nvPr>
            <p:ph type="title"/>
          </p:nvPr>
        </p:nvSpPr>
        <p:spPr>
          <a:xfrm>
            <a:off x="719637" y="478121"/>
            <a:ext cx="5404755" cy="501125"/>
          </a:xfrm>
        </p:spPr>
        <p:txBody>
          <a:bodyPr/>
          <a:lstStyle/>
          <a:p>
            <a:r>
              <a:rPr lang="en-GB" dirty="0"/>
              <a:t>Recruitment</a:t>
            </a:r>
            <a:r>
              <a:rPr lang="ga-IE" dirty="0"/>
              <a:t> Competitions</a:t>
            </a:r>
            <a:r>
              <a:rPr lang="en-GB" dirty="0"/>
              <a:t> </a:t>
            </a:r>
            <a:endParaRPr lang="en-IE" dirty="0"/>
          </a:p>
        </p:txBody>
      </p:sp>
      <p:sp>
        <p:nvSpPr>
          <p:cNvPr id="6" name="Text Placeholder 7">
            <a:extLst>
              <a:ext uri="{FF2B5EF4-FFF2-40B4-BE49-F238E27FC236}">
                <a16:creationId xmlns:a16="http://schemas.microsoft.com/office/drawing/2014/main" id="{B7E56273-2A17-CCAF-6E5D-2C1DF82C1FD3}"/>
              </a:ext>
            </a:extLst>
          </p:cNvPr>
          <p:cNvSpPr>
            <a:spLocks noGrp="1"/>
          </p:cNvSpPr>
          <p:nvPr>
            <p:ph type="body" sz="quarter" idx="13" hasCustomPrompt="1"/>
          </p:nvPr>
        </p:nvSpPr>
        <p:spPr>
          <a:xfrm>
            <a:off x="720726" y="979246"/>
            <a:ext cx="5403666" cy="482875"/>
          </a:xfrm>
        </p:spPr>
        <p:txBody>
          <a:bodyPr>
            <a:normAutofit/>
          </a:bodyPr>
          <a:lstStyle>
            <a:lvl1pPr marL="0" indent="0">
              <a:buNone/>
              <a:defRPr sz="2200"/>
            </a:lvl1pPr>
          </a:lstStyle>
          <a:p>
            <a:pPr lvl="0"/>
            <a:r>
              <a:rPr lang="ga-IE" dirty="0"/>
              <a:t>2022 – June 2025</a:t>
            </a:r>
            <a:endParaRPr lang="en-US" dirty="0"/>
          </a:p>
        </p:txBody>
      </p:sp>
      <p:graphicFrame>
        <p:nvGraphicFramePr>
          <p:cNvPr id="7" name="Content Placeholder 6">
            <a:extLst>
              <a:ext uri="{FF2B5EF4-FFF2-40B4-BE49-F238E27FC236}">
                <a16:creationId xmlns:a16="http://schemas.microsoft.com/office/drawing/2014/main" id="{7995984B-7F26-8599-4245-E5BB1DB98D2A}"/>
              </a:ext>
            </a:extLst>
          </p:cNvPr>
          <p:cNvGraphicFramePr>
            <a:graphicFrameLocks noGrp="1"/>
          </p:cNvGraphicFramePr>
          <p:nvPr>
            <p:ph idx="1"/>
          </p:nvPr>
        </p:nvGraphicFramePr>
        <p:xfrm>
          <a:off x="720725" y="1979613"/>
          <a:ext cx="7378700" cy="4321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865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84454E24-AFC1-F43C-4C89-4B9E9E1C4CF6}"/>
              </a:ext>
            </a:extLst>
          </p:cNvPr>
          <p:cNvSpPr>
            <a:spLocks noGrp="1"/>
          </p:cNvSpPr>
          <p:nvPr>
            <p:ph type="title"/>
          </p:nvPr>
        </p:nvSpPr>
        <p:spPr>
          <a:xfrm>
            <a:off x="797859" y="591654"/>
            <a:ext cx="5404755" cy="501125"/>
          </a:xfrm>
        </p:spPr>
        <p:txBody>
          <a:bodyPr/>
          <a:lstStyle/>
          <a:p>
            <a:r>
              <a:rPr lang="ga-IE" dirty="0"/>
              <a:t>New Starters 2022 – June 2025</a:t>
            </a:r>
            <a:endParaRPr lang="en-US" dirty="0"/>
          </a:p>
        </p:txBody>
      </p:sp>
      <p:graphicFrame>
        <p:nvGraphicFramePr>
          <p:cNvPr id="15" name="Chart 14">
            <a:extLst>
              <a:ext uri="{FF2B5EF4-FFF2-40B4-BE49-F238E27FC236}">
                <a16:creationId xmlns:a16="http://schemas.microsoft.com/office/drawing/2014/main" id="{E406856E-3AEC-FA83-6B74-06B0EC875956}"/>
              </a:ext>
            </a:extLst>
          </p:cNvPr>
          <p:cNvGraphicFramePr>
            <a:graphicFrameLocks/>
          </p:cNvGraphicFramePr>
          <p:nvPr/>
        </p:nvGraphicFramePr>
        <p:xfrm>
          <a:off x="797859" y="1864659"/>
          <a:ext cx="7575176" cy="4014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47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427F83-46A7-47E0-F433-60C8E7F6EFB6}"/>
              </a:ext>
            </a:extLst>
          </p:cNvPr>
          <p:cNvSpPr>
            <a:spLocks noGrp="1"/>
          </p:cNvSpPr>
          <p:nvPr>
            <p:ph type="ctrTitle"/>
          </p:nvPr>
        </p:nvSpPr>
        <p:spPr>
          <a:xfrm>
            <a:off x="1379285" y="3716907"/>
            <a:ext cx="6991812" cy="935038"/>
          </a:xfrm>
        </p:spPr>
        <p:txBody>
          <a:bodyPr>
            <a:normAutofit/>
          </a:bodyPr>
          <a:lstStyle/>
          <a:p>
            <a:r>
              <a:rPr lang="en-IE" sz="3200" b="1" dirty="0">
                <a:effectLst/>
                <a:latin typeface="Arial" panose="020B0604020202020204" pitchFamily="34" charset="0"/>
                <a:ea typeface="Arial" panose="020B0604020202020204" pitchFamily="34" charset="0"/>
                <a:cs typeface="Times New Roman" panose="02020603050405020304" pitchFamily="18" charset="0"/>
              </a:rPr>
              <a:t>Transformation &amp; Digital Services</a:t>
            </a:r>
            <a:endParaRPr lang="en-IE" dirty="0"/>
          </a:p>
        </p:txBody>
      </p:sp>
    </p:spTree>
    <p:extLst>
      <p:ext uri="{BB962C8B-B14F-4D97-AF65-F5344CB8AC3E}">
        <p14:creationId xmlns:p14="http://schemas.microsoft.com/office/powerpoint/2010/main" val="48229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4DC963-0788-7F61-61DE-893DB5AD2E95}"/>
              </a:ext>
            </a:extLst>
          </p:cNvPr>
          <p:cNvSpPr>
            <a:spLocks noGrp="1"/>
          </p:cNvSpPr>
          <p:nvPr>
            <p:ph type="title"/>
          </p:nvPr>
        </p:nvSpPr>
        <p:spPr>
          <a:xfrm>
            <a:off x="720000" y="540000"/>
            <a:ext cx="6222667" cy="745461"/>
          </a:xfrm>
        </p:spPr>
        <p:txBody>
          <a:bodyPr anchor="t">
            <a:normAutofit fontScale="90000"/>
          </a:bodyPr>
          <a:lstStyle/>
          <a:p>
            <a:r>
              <a:rPr lang="en-IE" sz="2700" b="1" dirty="0">
                <a:effectLst/>
                <a:latin typeface="Arial" panose="020B0604020202020204" pitchFamily="34" charset="0"/>
                <a:ea typeface="Arial" panose="020B0604020202020204" pitchFamily="34" charset="0"/>
                <a:cs typeface="Times New Roman" panose="02020603050405020304" pitchFamily="18" charset="0"/>
              </a:rPr>
              <a:t>Transformation &amp; Digital Services</a:t>
            </a:r>
            <a:br>
              <a:rPr lang="en-IE" sz="1800" dirty="0">
                <a:effectLst/>
                <a:latin typeface="Arial" panose="020B0604020202020204" pitchFamily="34" charset="0"/>
                <a:ea typeface="Arial" panose="020B0604020202020204" pitchFamily="34" charset="0"/>
                <a:cs typeface="Times New Roman" panose="02020603050405020304" pitchFamily="18" charset="0"/>
              </a:rPr>
            </a:br>
            <a:endParaRPr lang="en-IE" dirty="0"/>
          </a:p>
        </p:txBody>
      </p:sp>
      <p:sp>
        <p:nvSpPr>
          <p:cNvPr id="6" name="Content Placeholder 4">
            <a:extLst>
              <a:ext uri="{FF2B5EF4-FFF2-40B4-BE49-F238E27FC236}">
                <a16:creationId xmlns:a16="http://schemas.microsoft.com/office/drawing/2014/main" id="{4D7A18CB-FE83-2207-FB86-9552B5FDFF42}"/>
              </a:ext>
            </a:extLst>
          </p:cNvPr>
          <p:cNvSpPr>
            <a:spLocks noGrp="1"/>
          </p:cNvSpPr>
          <p:nvPr>
            <p:ph idx="1"/>
          </p:nvPr>
        </p:nvSpPr>
        <p:spPr>
          <a:xfrm>
            <a:off x="640935" y="1734797"/>
            <a:ext cx="8313059" cy="4583204"/>
          </a:xfrm>
        </p:spPr>
        <p:txBody>
          <a:bodyPr>
            <a:normAutofit/>
          </a:bodyPr>
          <a:lstStyle/>
          <a:p>
            <a:pPr>
              <a:lnSpc>
                <a:spcPct val="107000"/>
              </a:lnSpc>
              <a:spcAft>
                <a:spcPts val="800"/>
              </a:spcAft>
              <a:buFont typeface="Arial" panose="020B0604020202020204" pitchFamily="34" charset="0"/>
              <a:buChar char="•"/>
            </a:pPr>
            <a:r>
              <a:rPr lang="en-IE" sz="1700" dirty="0">
                <a:cs typeface="Times New Roman" panose="02020603050405020304" pitchFamily="18" charset="0"/>
              </a:rPr>
              <a:t>Online services in collaboration with OGCIO</a:t>
            </a:r>
          </a:p>
          <a:p>
            <a:pPr lvl="1">
              <a:lnSpc>
                <a:spcPct val="107000"/>
              </a:lnSpc>
              <a:spcAft>
                <a:spcPts val="800"/>
              </a:spcAft>
              <a:buFont typeface="Arial" panose="020B0604020202020204" pitchFamily="34" charset="0"/>
              <a:buChar char="•"/>
            </a:pPr>
            <a:r>
              <a:rPr lang="en-IE" sz="1500" dirty="0">
                <a:cs typeface="Times New Roman" panose="02020603050405020304" pitchFamily="18" charset="0"/>
              </a:rPr>
              <a:t>Providing online capability for submission of normal planning appeals (NPA) and payments, leveraging the government’s ‘shared services’ IT platform. Expected go-live Q3 2025. </a:t>
            </a:r>
          </a:p>
          <a:p>
            <a:pPr>
              <a:lnSpc>
                <a:spcPct val="107000"/>
              </a:lnSpc>
              <a:spcAft>
                <a:spcPts val="800"/>
              </a:spcAft>
              <a:buFont typeface="Arial" panose="020B0604020202020204" pitchFamily="34" charset="0"/>
              <a:buChar char="•"/>
            </a:pPr>
            <a:r>
              <a:rPr lang="en-IE" sz="1700" dirty="0">
                <a:cs typeface="Times New Roman" panose="02020603050405020304" pitchFamily="18" charset="0"/>
              </a:rPr>
              <a:t>Digital Public Case Files for Direct Applications</a:t>
            </a:r>
          </a:p>
          <a:p>
            <a:pPr lvl="1">
              <a:lnSpc>
                <a:spcPct val="107000"/>
              </a:lnSpc>
              <a:spcAft>
                <a:spcPts val="800"/>
              </a:spcAft>
              <a:buFont typeface="Arial" panose="020B0604020202020204" pitchFamily="34" charset="0"/>
              <a:buChar char="•"/>
            </a:pPr>
            <a:r>
              <a:rPr lang="en-GB" sz="1500" dirty="0">
                <a:cs typeface="Times New Roman" panose="02020603050405020304" pitchFamily="18" charset="0"/>
              </a:rPr>
              <a:t>In Q3 all new Direct Applications (Strategic Infrastructure etc) case files will be published on our website. The public will no longer need to come to our office to view hard copy files. </a:t>
            </a:r>
          </a:p>
          <a:p>
            <a:pPr>
              <a:lnSpc>
                <a:spcPct val="107000"/>
              </a:lnSpc>
              <a:spcAft>
                <a:spcPts val="800"/>
              </a:spcAft>
              <a:buFont typeface="Arial" panose="020B0604020202020204" pitchFamily="34" charset="0"/>
              <a:buChar char="•"/>
            </a:pPr>
            <a:r>
              <a:rPr lang="en-GB" sz="1700" dirty="0">
                <a:cs typeface="Times New Roman" panose="02020603050405020304" pitchFamily="18" charset="0"/>
              </a:rPr>
              <a:t>Evaluation of AI &amp; Automation capabilities</a:t>
            </a:r>
          </a:p>
          <a:p>
            <a:pPr lvl="1">
              <a:lnSpc>
                <a:spcPct val="107000"/>
              </a:lnSpc>
              <a:spcAft>
                <a:spcPts val="800"/>
              </a:spcAft>
              <a:buFont typeface="Arial" panose="020B0604020202020204" pitchFamily="34" charset="0"/>
              <a:buChar char="•"/>
            </a:pPr>
            <a:r>
              <a:rPr lang="en-GB" sz="1500" dirty="0"/>
              <a:t>Collaborating with Local Authorities and CeADAR, the government’s centre for AI, on developing a proof-of-concept AI capability. Continuing IT automation for process efficiencies.</a:t>
            </a:r>
          </a:p>
          <a:p>
            <a:pPr lvl="1">
              <a:lnSpc>
                <a:spcPct val="107000"/>
              </a:lnSpc>
              <a:spcAft>
                <a:spcPts val="800"/>
              </a:spcAft>
              <a:buFont typeface="Arial" panose="020B0604020202020204" pitchFamily="34" charset="0"/>
              <a:buChar char="•"/>
            </a:pPr>
            <a:r>
              <a:rPr lang="en-GB" sz="1500" dirty="0"/>
              <a:t>Collaboration on potential AI use to ensure risk management, data &amp; security mitigations, and adherence to all guidelines for the Responsible Use of AI in the Public Service.</a:t>
            </a:r>
            <a:endParaRPr lang="en-IE" dirty="0"/>
          </a:p>
          <a:p>
            <a:endParaRPr lang="en-IE" dirty="0"/>
          </a:p>
        </p:txBody>
      </p:sp>
    </p:spTree>
    <p:extLst>
      <p:ext uri="{BB962C8B-B14F-4D97-AF65-F5344CB8AC3E}">
        <p14:creationId xmlns:p14="http://schemas.microsoft.com/office/powerpoint/2010/main" val="4185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7FA68-F0BC-BC88-B6D8-51252C05CE70}"/>
              </a:ext>
            </a:extLst>
          </p:cNvPr>
          <p:cNvSpPr>
            <a:spLocks noGrp="1"/>
          </p:cNvSpPr>
          <p:nvPr>
            <p:ph type="title"/>
          </p:nvPr>
        </p:nvSpPr>
        <p:spPr>
          <a:xfrm>
            <a:off x="495713" y="591758"/>
            <a:ext cx="6222667" cy="1096643"/>
          </a:xfrm>
        </p:spPr>
        <p:txBody>
          <a:bodyPr>
            <a:normAutofit/>
          </a:bodyPr>
          <a:lstStyle/>
          <a:p>
            <a:pPr algn="ctr"/>
            <a:r>
              <a:rPr lang="en-IE" dirty="0"/>
              <a:t>Planning and Development Act – Part 17</a:t>
            </a:r>
            <a:br>
              <a:rPr lang="en-IE" dirty="0"/>
            </a:br>
            <a:r>
              <a:rPr lang="en-US" sz="2000" dirty="0"/>
              <a:t>Review of performance of Commission</a:t>
            </a:r>
            <a:endParaRPr lang="en-IE" sz="2000" dirty="0"/>
          </a:p>
        </p:txBody>
      </p:sp>
      <p:sp>
        <p:nvSpPr>
          <p:cNvPr id="6" name="Content Placeholder 5">
            <a:extLst>
              <a:ext uri="{FF2B5EF4-FFF2-40B4-BE49-F238E27FC236}">
                <a16:creationId xmlns:a16="http://schemas.microsoft.com/office/drawing/2014/main" id="{FB496E8D-4B7B-A0BC-133B-AC2E88A2231B}"/>
              </a:ext>
            </a:extLst>
          </p:cNvPr>
          <p:cNvSpPr>
            <a:spLocks noGrp="1"/>
          </p:cNvSpPr>
          <p:nvPr>
            <p:ph idx="1"/>
          </p:nvPr>
        </p:nvSpPr>
        <p:spPr>
          <a:xfrm>
            <a:off x="882000" y="1688401"/>
            <a:ext cx="7380000" cy="4320000"/>
          </a:xfrm>
        </p:spPr>
        <p:txBody>
          <a:bodyPr>
            <a:normAutofit/>
          </a:bodyPr>
          <a:lstStyle/>
          <a:p>
            <a:pPr>
              <a:buFont typeface="Arial" panose="020B0604020202020204" pitchFamily="34" charset="0"/>
              <a:buChar char="•"/>
            </a:pPr>
            <a:r>
              <a:rPr lang="en-US" dirty="0"/>
              <a:t>The Governing Board shall supply the Minister with such information relating to the performance of the Commission’s functions as he or she may request.</a:t>
            </a:r>
          </a:p>
          <a:p>
            <a:pPr>
              <a:buFont typeface="Arial" panose="020B0604020202020204" pitchFamily="34" charset="0"/>
              <a:buChar char="•"/>
            </a:pPr>
            <a:r>
              <a:rPr lang="en-US" dirty="0"/>
              <a:t>The Governing Board, or the Chief Executive Officer on the request of the Governing Board, shall conduct not less than once every 3 years, a review of the Commission’s organisation and of the systems and procedures used by the Commission in relation to the consideration and determination of cases.</a:t>
            </a:r>
          </a:p>
          <a:p>
            <a:pPr>
              <a:buFont typeface="Arial" panose="020B0604020202020204" pitchFamily="34" charset="0"/>
              <a:buChar char="•"/>
            </a:pPr>
            <a:r>
              <a:rPr lang="en-US" dirty="0"/>
              <a:t>The Governing Board shall report to the Minister the results of the review.</a:t>
            </a:r>
          </a:p>
        </p:txBody>
      </p:sp>
    </p:spTree>
    <p:extLst>
      <p:ext uri="{BB962C8B-B14F-4D97-AF65-F5344CB8AC3E}">
        <p14:creationId xmlns:p14="http://schemas.microsoft.com/office/powerpoint/2010/main" val="3191110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D1D13B-6F04-39E9-A8D1-C32FFF7548F3}"/>
              </a:ext>
            </a:extLst>
          </p:cNvPr>
          <p:cNvSpPr>
            <a:spLocks noGrp="1"/>
          </p:cNvSpPr>
          <p:nvPr>
            <p:ph type="title"/>
          </p:nvPr>
        </p:nvSpPr>
        <p:spPr>
          <a:xfrm>
            <a:off x="720000" y="540000"/>
            <a:ext cx="6222667" cy="1136400"/>
          </a:xfrm>
        </p:spPr>
        <p:txBody>
          <a:bodyPr>
            <a:normAutofit fontScale="90000"/>
          </a:bodyPr>
          <a:lstStyle/>
          <a:p>
            <a:pPr algn="ctr"/>
            <a:r>
              <a:rPr lang="en-IE" dirty="0"/>
              <a:t>Planning and Development Act – Part 17</a:t>
            </a:r>
            <a:br>
              <a:rPr lang="en-IE" dirty="0"/>
            </a:br>
            <a:r>
              <a:rPr lang="en-US" dirty="0"/>
              <a:t>Chief Executive Officer</a:t>
            </a:r>
            <a:br>
              <a:rPr lang="en-IE" dirty="0"/>
            </a:br>
            <a:endParaRPr lang="en-IE" dirty="0"/>
          </a:p>
        </p:txBody>
      </p:sp>
      <p:sp>
        <p:nvSpPr>
          <p:cNvPr id="6" name="Content Placeholder 5">
            <a:extLst>
              <a:ext uri="{FF2B5EF4-FFF2-40B4-BE49-F238E27FC236}">
                <a16:creationId xmlns:a16="http://schemas.microsoft.com/office/drawing/2014/main" id="{13CCC6F3-A9E1-966F-00EC-5054F3D7DEF2}"/>
              </a:ext>
            </a:extLst>
          </p:cNvPr>
          <p:cNvSpPr>
            <a:spLocks noGrp="1"/>
          </p:cNvSpPr>
          <p:nvPr>
            <p:ph idx="1"/>
          </p:nvPr>
        </p:nvSpPr>
        <p:spPr>
          <a:xfrm>
            <a:off x="882000" y="1755714"/>
            <a:ext cx="7380000" cy="4320000"/>
          </a:xfrm>
        </p:spPr>
        <p:txBody>
          <a:bodyPr>
            <a:normAutofit/>
          </a:bodyPr>
          <a:lstStyle/>
          <a:p>
            <a:pPr>
              <a:buFont typeface="Arial" panose="020B0604020202020204" pitchFamily="34" charset="0"/>
              <a:buChar char="•"/>
            </a:pPr>
            <a:r>
              <a:rPr lang="en-US" dirty="0"/>
              <a:t>The Chief Executive Officer shall;</a:t>
            </a:r>
          </a:p>
          <a:p>
            <a:pPr lvl="1">
              <a:buFont typeface="Arial" panose="020B0604020202020204" pitchFamily="34" charset="0"/>
              <a:buChar char="•"/>
            </a:pPr>
            <a:r>
              <a:rPr lang="en-US" dirty="0"/>
              <a:t>in consultation with the Governing Board, carry on and manage, and control generally, the administration and business of the Commission,</a:t>
            </a:r>
          </a:p>
          <a:p>
            <a:pPr lvl="1">
              <a:buFont typeface="Arial" panose="020B0604020202020204" pitchFamily="34" charset="0"/>
              <a:buChar char="•"/>
            </a:pPr>
            <a:r>
              <a:rPr lang="en-US" dirty="0"/>
              <a:t>advise the Governing Board, and make proposals to it in relation to the performance of the Commission’s functions, and</a:t>
            </a:r>
          </a:p>
          <a:p>
            <a:pPr lvl="1">
              <a:buFont typeface="Arial" panose="020B0604020202020204" pitchFamily="34" charset="0"/>
              <a:buChar char="•"/>
            </a:pPr>
            <a:r>
              <a:rPr lang="en-US" dirty="0"/>
              <a:t>in consultation with the Governing Board, perform such other functions as may be delegated to them by the Governing Board. </a:t>
            </a:r>
            <a:endParaRPr lang="en-IE" dirty="0"/>
          </a:p>
          <a:p>
            <a:pPr>
              <a:buFont typeface="Arial" panose="020B0604020202020204" pitchFamily="34" charset="0"/>
              <a:buChar char="•"/>
            </a:pPr>
            <a:r>
              <a:rPr lang="en-US" dirty="0"/>
              <a:t>The Chief Executive Officer shall attend meetings of the Governing Board and give such information to the Governing Board as it may require and shall be entitled to speak at and advise such meetings but shall not be entitled to vote at meetings of the Governing Board.</a:t>
            </a:r>
          </a:p>
        </p:txBody>
      </p:sp>
    </p:spTree>
    <p:extLst>
      <p:ext uri="{BB962C8B-B14F-4D97-AF65-F5344CB8AC3E}">
        <p14:creationId xmlns:p14="http://schemas.microsoft.com/office/powerpoint/2010/main" val="331308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F4410A-9289-8A94-FFDE-A0AD54C7EA80}"/>
              </a:ext>
            </a:extLst>
          </p:cNvPr>
          <p:cNvSpPr>
            <a:spLocks noGrp="1"/>
          </p:cNvSpPr>
          <p:nvPr>
            <p:ph type="title"/>
          </p:nvPr>
        </p:nvSpPr>
        <p:spPr>
          <a:xfrm>
            <a:off x="495713" y="531374"/>
            <a:ext cx="6222667" cy="805096"/>
          </a:xfrm>
        </p:spPr>
        <p:txBody>
          <a:bodyPr>
            <a:normAutofit/>
          </a:bodyPr>
          <a:lstStyle/>
          <a:p>
            <a:pPr algn="ctr"/>
            <a:r>
              <a:rPr lang="en-IE" dirty="0"/>
              <a:t>Planning and Development Act – Part 17</a:t>
            </a:r>
            <a:br>
              <a:rPr lang="en-IE" dirty="0"/>
            </a:br>
            <a:r>
              <a:rPr lang="en-US" sz="2000" dirty="0"/>
              <a:t>Planning Commissioners</a:t>
            </a:r>
            <a:endParaRPr lang="en-IE" sz="2000" dirty="0"/>
          </a:p>
        </p:txBody>
      </p:sp>
      <p:sp>
        <p:nvSpPr>
          <p:cNvPr id="6" name="Content Placeholder 5">
            <a:extLst>
              <a:ext uri="{FF2B5EF4-FFF2-40B4-BE49-F238E27FC236}">
                <a16:creationId xmlns:a16="http://schemas.microsoft.com/office/drawing/2014/main" id="{69F29BB9-022C-0182-CDDE-1C6870F38ED3}"/>
              </a:ext>
            </a:extLst>
          </p:cNvPr>
          <p:cNvSpPr>
            <a:spLocks noGrp="1"/>
          </p:cNvSpPr>
          <p:nvPr>
            <p:ph idx="1"/>
          </p:nvPr>
        </p:nvSpPr>
        <p:spPr>
          <a:xfrm>
            <a:off x="882000" y="1686901"/>
            <a:ext cx="7380000" cy="4562086"/>
          </a:xfrm>
        </p:spPr>
        <p:txBody>
          <a:bodyPr>
            <a:normAutofit fontScale="85000" lnSpcReduction="10000"/>
          </a:bodyPr>
          <a:lstStyle/>
          <a:p>
            <a:pPr>
              <a:buFont typeface="Arial" panose="020B0604020202020204" pitchFamily="34" charset="0"/>
              <a:buChar char="•"/>
            </a:pPr>
            <a:r>
              <a:rPr lang="en-US" dirty="0"/>
              <a:t>The Planning Commissioners shall be composed of:</a:t>
            </a:r>
          </a:p>
          <a:p>
            <a:pPr lvl="1">
              <a:buFont typeface="Arial" panose="020B0604020202020204" pitchFamily="34" charset="0"/>
              <a:buChar char="•"/>
            </a:pPr>
            <a:r>
              <a:rPr lang="en-US" dirty="0"/>
              <a:t>the Chief Planning Commissioner,</a:t>
            </a:r>
          </a:p>
          <a:p>
            <a:pPr lvl="1">
              <a:buFont typeface="Arial" panose="020B0604020202020204" pitchFamily="34" charset="0"/>
              <a:buChar char="•"/>
            </a:pPr>
            <a:r>
              <a:rPr lang="en-US" dirty="0"/>
              <a:t>the Deputy Chief Planning Commissioner, and</a:t>
            </a:r>
          </a:p>
          <a:p>
            <a:pPr lvl="1">
              <a:buFont typeface="Arial" panose="020B0604020202020204" pitchFamily="34" charset="0"/>
              <a:buChar char="•"/>
            </a:pPr>
            <a:r>
              <a:rPr lang="en-US" dirty="0"/>
              <a:t>13 ordinary Planning Commissioner </a:t>
            </a:r>
          </a:p>
          <a:p>
            <a:pPr>
              <a:buFont typeface="Arial" panose="020B0604020202020204" pitchFamily="34" charset="0"/>
              <a:buChar char="•"/>
            </a:pPr>
            <a:r>
              <a:rPr lang="en-US" dirty="0"/>
              <a:t>The Planning Commissioners shall:</a:t>
            </a:r>
          </a:p>
          <a:p>
            <a:pPr lvl="1">
              <a:buFont typeface="Arial" panose="020B0604020202020204" pitchFamily="34" charset="0"/>
              <a:buChar char="•"/>
            </a:pPr>
            <a:r>
              <a:rPr lang="en-US" dirty="0"/>
              <a:t>perform the functions of the Commission save where the function is assigned to the Governing Board, and</a:t>
            </a:r>
          </a:p>
          <a:p>
            <a:pPr lvl="1">
              <a:buFont typeface="Arial" panose="020B0604020202020204" pitchFamily="34" charset="0"/>
              <a:buChar char="•"/>
            </a:pPr>
            <a:r>
              <a:rPr lang="en-US" dirty="0"/>
              <a:t>In particular, consider and determine an appeal, application, referral or request required to be considered and determined by the Commission.</a:t>
            </a:r>
          </a:p>
          <a:p>
            <a:pPr>
              <a:buFont typeface="Arial" panose="020B0604020202020204" pitchFamily="34" charset="0"/>
              <a:buChar char="•"/>
            </a:pPr>
            <a:r>
              <a:rPr lang="en-US" dirty="0"/>
              <a:t>The Planning Commissioners shall:</a:t>
            </a:r>
          </a:p>
          <a:p>
            <a:pPr lvl="1">
              <a:buFont typeface="Arial" panose="020B0604020202020204" pitchFamily="34" charset="0"/>
              <a:buChar char="•"/>
            </a:pPr>
            <a:r>
              <a:rPr lang="en-US" dirty="0"/>
              <a:t>comply with procedures approved under section 503, and</a:t>
            </a:r>
          </a:p>
          <a:p>
            <a:pPr lvl="1">
              <a:buFont typeface="Arial" panose="020B0604020202020204" pitchFamily="34" charset="0"/>
              <a:buChar char="•"/>
            </a:pPr>
            <a:r>
              <a:rPr lang="en-US" dirty="0"/>
              <a:t>be independent in the performance of their functions.</a:t>
            </a:r>
          </a:p>
        </p:txBody>
      </p:sp>
    </p:spTree>
    <p:extLst>
      <p:ext uri="{BB962C8B-B14F-4D97-AF65-F5344CB8AC3E}">
        <p14:creationId xmlns:p14="http://schemas.microsoft.com/office/powerpoint/2010/main" val="181249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3BA2C-A6A2-4D9E-4449-D9293AF4DCC8}"/>
              </a:ext>
            </a:extLst>
          </p:cNvPr>
          <p:cNvSpPr>
            <a:spLocks noGrp="1"/>
          </p:cNvSpPr>
          <p:nvPr>
            <p:ph type="ctrTitle"/>
          </p:nvPr>
        </p:nvSpPr>
        <p:spPr>
          <a:xfrm>
            <a:off x="1337594" y="3665003"/>
            <a:ext cx="6903757" cy="1433583"/>
          </a:xfrm>
        </p:spPr>
        <p:txBody>
          <a:bodyPr>
            <a:normAutofit/>
          </a:bodyPr>
          <a:lstStyle/>
          <a:p>
            <a:pPr algn="ctr"/>
            <a:r>
              <a:rPr lang="en-IE" dirty="0"/>
              <a:t>An Bord Pleanála</a:t>
            </a:r>
            <a:br>
              <a:rPr lang="en-IE" dirty="0"/>
            </a:br>
            <a:r>
              <a:rPr lang="en-IE" dirty="0"/>
              <a:t>Performance to 27</a:t>
            </a:r>
            <a:r>
              <a:rPr lang="en-IE" baseline="30000" dirty="0"/>
              <a:t>th</a:t>
            </a:r>
            <a:r>
              <a:rPr lang="en-IE" dirty="0"/>
              <a:t> June </a:t>
            </a:r>
          </a:p>
        </p:txBody>
      </p:sp>
    </p:spTree>
    <p:extLst>
      <p:ext uri="{BB962C8B-B14F-4D97-AF65-F5344CB8AC3E}">
        <p14:creationId xmlns:p14="http://schemas.microsoft.com/office/powerpoint/2010/main" val="76554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13E1518-A26B-38BF-2037-630B20EE1BEB}"/>
              </a:ext>
            </a:extLst>
          </p:cNvPr>
          <p:cNvSpPr>
            <a:spLocks noGrp="1"/>
          </p:cNvSpPr>
          <p:nvPr>
            <p:ph type="title"/>
          </p:nvPr>
        </p:nvSpPr>
        <p:spPr>
          <a:xfrm>
            <a:off x="454743" y="583132"/>
            <a:ext cx="6309906" cy="501125"/>
          </a:xfrm>
        </p:spPr>
        <p:txBody>
          <a:bodyPr>
            <a:normAutofit fontScale="90000"/>
          </a:bodyPr>
          <a:lstStyle/>
          <a:p>
            <a:r>
              <a:rPr lang="ga-IE" dirty="0"/>
              <a:t>Case Work Overview  2020 – </a:t>
            </a:r>
            <a:r>
              <a:rPr lang="en-IE" dirty="0"/>
              <a:t>COB 27/06/2025</a:t>
            </a:r>
            <a:endParaRPr lang="en-US" dirty="0"/>
          </a:p>
        </p:txBody>
      </p:sp>
      <p:sp>
        <p:nvSpPr>
          <p:cNvPr id="6" name="Text Placeholder 3">
            <a:extLst>
              <a:ext uri="{FF2B5EF4-FFF2-40B4-BE49-F238E27FC236}">
                <a16:creationId xmlns:a16="http://schemas.microsoft.com/office/drawing/2014/main" id="{25669E5F-EDBA-A279-264E-17FC7DBE5B83}"/>
              </a:ext>
            </a:extLst>
          </p:cNvPr>
          <p:cNvSpPr>
            <a:spLocks noGrp="1"/>
          </p:cNvSpPr>
          <p:nvPr>
            <p:ph type="body" sz="quarter" idx="13"/>
          </p:nvPr>
        </p:nvSpPr>
        <p:spPr>
          <a:xfrm>
            <a:off x="694846" y="1084257"/>
            <a:ext cx="6221413" cy="482875"/>
          </a:xfrm>
        </p:spPr>
        <p:txBody>
          <a:bodyPr>
            <a:normAutofit/>
          </a:bodyPr>
          <a:lstStyle/>
          <a:p>
            <a:r>
              <a:rPr lang="ga-IE" dirty="0"/>
              <a:t>Intake of Cases</a:t>
            </a:r>
            <a:r>
              <a:rPr lang="en-IE" dirty="0"/>
              <a:t>, </a:t>
            </a:r>
            <a:r>
              <a:rPr lang="ga-IE" dirty="0"/>
              <a:t>Disposed of and On Hands</a:t>
            </a:r>
            <a:endParaRPr lang="en-US" dirty="0"/>
          </a:p>
        </p:txBody>
      </p:sp>
      <p:pic>
        <p:nvPicPr>
          <p:cNvPr id="7" name="Content Placeholder 6">
            <a:extLst>
              <a:ext uri="{FF2B5EF4-FFF2-40B4-BE49-F238E27FC236}">
                <a16:creationId xmlns:a16="http://schemas.microsoft.com/office/drawing/2014/main" id="{C012AC9B-EFD0-3B44-F9AF-D8182F7D3246}"/>
              </a:ext>
            </a:extLst>
          </p:cNvPr>
          <p:cNvPicPr>
            <a:picLocks noGrp="1" noChangeAspect="1"/>
          </p:cNvPicPr>
          <p:nvPr>
            <p:ph idx="1"/>
          </p:nvPr>
        </p:nvPicPr>
        <p:blipFill>
          <a:blip r:embed="rId2"/>
          <a:stretch>
            <a:fillRect/>
          </a:stretch>
        </p:blipFill>
        <p:spPr>
          <a:xfrm>
            <a:off x="694846" y="1670444"/>
            <a:ext cx="7296948" cy="4702477"/>
          </a:xfrm>
          <a:prstGeom prst="rect">
            <a:avLst/>
          </a:prstGeom>
        </p:spPr>
      </p:pic>
    </p:spTree>
    <p:extLst>
      <p:ext uri="{BB962C8B-B14F-4D97-AF65-F5344CB8AC3E}">
        <p14:creationId xmlns:p14="http://schemas.microsoft.com/office/powerpoint/2010/main" val="2950467977"/>
      </p:ext>
    </p:extLst>
  </p:cSld>
  <p:clrMapOvr>
    <a:masterClrMapping/>
  </p:clrMapOvr>
</p:sld>
</file>

<file path=ppt/theme/theme1.xml><?xml version="1.0" encoding="utf-8"?>
<a:theme xmlns:a="http://schemas.openxmlformats.org/drawingml/2006/main" name="ABP_MasterTheme_2015">
  <a:themeElements>
    <a:clrScheme name="ABP_MasterColours_Oct15">
      <a:dk1>
        <a:sysClr val="windowText" lastClr="000000"/>
      </a:dk1>
      <a:lt1>
        <a:sysClr val="window" lastClr="FFFFFF"/>
      </a:lt1>
      <a:dk2>
        <a:srgbClr val="4B4B4B"/>
      </a:dk2>
      <a:lt2>
        <a:srgbClr val="C09B57"/>
      </a:lt2>
      <a:accent1>
        <a:srgbClr val="7A5C79"/>
      </a:accent1>
      <a:accent2>
        <a:srgbClr val="59C3E7"/>
      </a:accent2>
      <a:accent3>
        <a:srgbClr val="A8B240"/>
      </a:accent3>
      <a:accent4>
        <a:srgbClr val="EB5A4E"/>
      </a:accent4>
      <a:accent5>
        <a:srgbClr val="007588"/>
      </a:accent5>
      <a:accent6>
        <a:srgbClr val="909B24"/>
      </a:accent6>
      <a:hlink>
        <a:srgbClr val="385888"/>
      </a:hlink>
      <a:folHlink>
        <a:srgbClr val="A862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F63BF4D-350A-4DF4-B5BF-BA8A3BD75DD9}" vid="{D9D8C546-BB4B-4EDE-9379-36EFBE699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go xmlns="1b82b609-6308-4bd6-8d65-1ced412b3677">ACP</Log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2ADC2AEEACC348BAA50DFC81AB985C" ma:contentTypeVersion="5" ma:contentTypeDescription="Create a new document." ma:contentTypeScope="" ma:versionID="92ef377a20dcbae64e16629637b72cd1">
  <xsd:schema xmlns:xsd="http://www.w3.org/2001/XMLSchema" xmlns:xs="http://www.w3.org/2001/XMLSchema" xmlns:p="http://schemas.microsoft.com/office/2006/metadata/properties" xmlns:ns2="1b82b609-6308-4bd6-8d65-1ced412b3677" targetNamespace="http://schemas.microsoft.com/office/2006/metadata/properties" ma:root="true" ma:fieldsID="8858b261a64bf7d10e427f79f322701a" ns2:_="">
    <xsd:import namespace="1b82b609-6308-4bd6-8d65-1ced412b36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og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2b609-6308-4bd6-8d65-1ced412b36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ogo" ma:index="12" nillable="true" ma:displayName="Logo" ma:format="Dropdown" ma:internalName="Logo">
      <xsd:simpleType>
        <xsd:restriction base="dms:Choice">
          <xsd:enumeration value="ABP"/>
          <xsd:enumeration value="ACP"/>
          <xsd:enumeration value="Choic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890B8B-519F-4444-AA00-D8F0A2B8A3FE}">
  <ds:schemaRefs>
    <ds:schemaRef ds:uri="http://schemas.microsoft.com/office/2006/metadata/properties"/>
    <ds:schemaRef ds:uri="http://schemas.microsoft.com/office/infopath/2007/PartnerControls"/>
    <ds:schemaRef ds:uri="868e297c-f771-4b48-9a77-9fd94267a918"/>
    <ds:schemaRef ds:uri="1b82b609-6308-4bd6-8d65-1ced412b3677"/>
  </ds:schemaRefs>
</ds:datastoreItem>
</file>

<file path=customXml/itemProps2.xml><?xml version="1.0" encoding="utf-8"?>
<ds:datastoreItem xmlns:ds="http://schemas.openxmlformats.org/officeDocument/2006/customXml" ds:itemID="{06424C4B-98CC-4A65-B069-486E37756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2b609-6308-4bd6-8d65-1ced412b36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721204-A70B-4E25-B5A8-B91DC3B8A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ACP 4x3 MASTER TEMPLATE</Template>
  <TotalTime>126</TotalTime>
  <Words>2895</Words>
  <Application>Microsoft Office PowerPoint</Application>
  <PresentationFormat>On-screen Show (4:3)</PresentationFormat>
  <Paragraphs>504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Aptos</vt:lpstr>
      <vt:lpstr>Aptos Narrow</vt:lpstr>
      <vt:lpstr>Arial</vt:lpstr>
      <vt:lpstr>Wingdings</vt:lpstr>
      <vt:lpstr>ABP_MasterTheme_2015</vt:lpstr>
      <vt:lpstr>An Coimisiún Pleanála Stakeholder Engagement July 2025 </vt:lpstr>
      <vt:lpstr>Planning and Development Act – Part 17 Change in Roles</vt:lpstr>
      <vt:lpstr>Planning and Development Act – Part 17 Governing Board </vt:lpstr>
      <vt:lpstr>Planning and Development Act – Part 17 Code of conduct and Written Procedures Document</vt:lpstr>
      <vt:lpstr>Planning and Development Act – Part 17 Review of performance of Commission</vt:lpstr>
      <vt:lpstr>Planning and Development Act – Part 17 Chief Executive Officer </vt:lpstr>
      <vt:lpstr>Planning and Development Act – Part 17 Planning Commissioners</vt:lpstr>
      <vt:lpstr>An Bord Pleanála Performance to 27th June </vt:lpstr>
      <vt:lpstr>Case Work Overview  2020 – COB 27/06/2025</vt:lpstr>
      <vt:lpstr>Normal Planning Appeals (NPA)</vt:lpstr>
      <vt:lpstr>Compliance with Statutory Objective Period – all Cases 2020 – COB 27/06/2025</vt:lpstr>
      <vt:lpstr>2025 - All Cases – January – June  </vt:lpstr>
      <vt:lpstr> 2025 - SOP Compliance</vt:lpstr>
      <vt:lpstr>PowerPoint Presentation</vt:lpstr>
      <vt:lpstr>Large Scale Residential Development</vt:lpstr>
      <vt:lpstr>Strategic Housing Development</vt:lpstr>
      <vt:lpstr>SHD Rate of Refusal/Grant</vt:lpstr>
      <vt:lpstr>Strategic Housing Development</vt:lpstr>
      <vt:lpstr>30+ Housing - Summary</vt:lpstr>
      <vt:lpstr>30+ Housing Schemes</vt:lpstr>
      <vt:lpstr>PowerPoint Presentation</vt:lpstr>
      <vt:lpstr>PowerPoint Presentation</vt:lpstr>
      <vt:lpstr>Wind – Strategic Infrastructure &amp; Appeals </vt:lpstr>
      <vt:lpstr>Solar Decisions – Mid June 2025 </vt:lpstr>
      <vt:lpstr>Cases on Hand (as of Mid-June 25) </vt:lpstr>
      <vt:lpstr>Renewables – 11 WF; 7 Solar </vt:lpstr>
      <vt:lpstr>Older Cases – Actively Managing Pre-2024 Remaining Transport/ 7th Schedule/ LA Cases</vt:lpstr>
      <vt:lpstr>7th Schedule, Electricity, Local Authority and Road &amp; Rail Cases 2025  </vt:lpstr>
      <vt:lpstr>Transport Applications - Status </vt:lpstr>
      <vt:lpstr>Case Targets for 2025 Cases and  SOP compliance</vt:lpstr>
      <vt:lpstr>Proposed Planning Casework Targets for Cases Lodged in 2025 </vt:lpstr>
      <vt:lpstr>PowerPoint Presentation</vt:lpstr>
      <vt:lpstr>Communications</vt:lpstr>
      <vt:lpstr>Judicial Review</vt:lpstr>
      <vt:lpstr>Overview</vt:lpstr>
      <vt:lpstr>Judicial Review 2025</vt:lpstr>
      <vt:lpstr>Judicial Review 2024</vt:lpstr>
      <vt:lpstr>Judicial Review &amp; Infrastructure</vt:lpstr>
      <vt:lpstr>Historic Overview of Judicial Review</vt:lpstr>
      <vt:lpstr>Statistical Overview – Historical (1)</vt:lpstr>
      <vt:lpstr>Statistical Overview – Historical (2)</vt:lpstr>
      <vt:lpstr>Approach of An Coimisiún in Judicial Review</vt:lpstr>
      <vt:lpstr>Part 9, Planning and Development Act 2024</vt:lpstr>
      <vt:lpstr>Resourcing Update</vt:lpstr>
      <vt:lpstr>Overview of Resourcing 2022 – Mid 2025</vt:lpstr>
      <vt:lpstr>Recruitment Competitions </vt:lpstr>
      <vt:lpstr>New Starters 2022 – June 2025</vt:lpstr>
      <vt:lpstr>Transformation &amp; Digital Services</vt:lpstr>
      <vt:lpstr>Transformation &amp; Digital Services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Coimisiún Pleanála Stakeholder Engagement July 2025</dc:title>
  <dc:creator>Jennifer Carleton</dc:creator>
  <cp:lastModifiedBy>Nessa Scorey</cp:lastModifiedBy>
  <cp:revision>8</cp:revision>
  <dcterms:created xsi:type="dcterms:W3CDTF">2025-07-01T08:55:51Z</dcterms:created>
  <dcterms:modified xsi:type="dcterms:W3CDTF">2025-07-02T11:53:16Z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0x010100C92ADC2AEEACC348BAA50DFC81AB985C</vt:lpwstr>
  </property>
  <property fmtid="{D5CDD505-2E9C-101B-9397-08002B2CF9AE}" pid="3" name="Footer">
    <vt:lpwstr>Changed</vt:lpwstr>
  </property>
  <property fmtid="{D5CDD505-2E9C-101B-9397-08002B2CF9AE}" pid="4" name="LOGO">
    <vt:lpwstr>ACP</vt:lpwstr>
  </property>
</Properties>
</file>