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8" r:id="rId3"/>
    <p:sldId id="280" r:id="rId4"/>
    <p:sldId id="276" r:id="rId5"/>
    <p:sldId id="277" r:id="rId6"/>
    <p:sldId id="268" r:id="rId7"/>
    <p:sldId id="267" r:id="rId8"/>
    <p:sldId id="291" r:id="rId9"/>
    <p:sldId id="269" r:id="rId10"/>
    <p:sldId id="286" r:id="rId11"/>
    <p:sldId id="283" r:id="rId12"/>
    <p:sldId id="293" r:id="rId13"/>
    <p:sldId id="292" r:id="rId14"/>
    <p:sldId id="265" r:id="rId15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6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8135"/>
          </a:xfrm>
          <a:prstGeom prst="rect">
            <a:avLst/>
          </a:prstGeom>
        </p:spPr>
        <p:txBody>
          <a:bodyPr vert="horz" lIns="92135" tIns="46067" rIns="92135" bIns="46067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2"/>
            <a:ext cx="2945659" cy="498135"/>
          </a:xfrm>
          <a:prstGeom prst="rect">
            <a:avLst/>
          </a:prstGeom>
        </p:spPr>
        <p:txBody>
          <a:bodyPr vert="horz" lIns="92135" tIns="46067" rIns="92135" bIns="46067" rtlCol="0"/>
          <a:lstStyle>
            <a:lvl1pPr algn="r">
              <a:defRPr sz="1200"/>
            </a:lvl1pPr>
          </a:lstStyle>
          <a:p>
            <a:fld id="{43125709-7BF8-407B-88B7-EAD9A29308D6}" type="datetimeFigureOut">
              <a:rPr lang="en-IE" smtClean="0"/>
              <a:t>06/09/2019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8134"/>
          </a:xfrm>
          <a:prstGeom prst="rect">
            <a:avLst/>
          </a:prstGeom>
        </p:spPr>
        <p:txBody>
          <a:bodyPr vert="horz" lIns="92135" tIns="46067" rIns="92135" bIns="46067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8134"/>
          </a:xfrm>
          <a:prstGeom prst="rect">
            <a:avLst/>
          </a:prstGeom>
        </p:spPr>
        <p:txBody>
          <a:bodyPr vert="horz" lIns="92135" tIns="46067" rIns="92135" bIns="46067" rtlCol="0" anchor="b"/>
          <a:lstStyle>
            <a:lvl1pPr algn="r">
              <a:defRPr sz="1200"/>
            </a:lvl1pPr>
          </a:lstStyle>
          <a:p>
            <a:fld id="{27FABE01-026E-47E1-BFA6-DB3C161877A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492044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8135"/>
          </a:xfrm>
          <a:prstGeom prst="rect">
            <a:avLst/>
          </a:prstGeom>
        </p:spPr>
        <p:txBody>
          <a:bodyPr vert="horz" lIns="92135" tIns="46067" rIns="92135" bIns="46067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8135"/>
          </a:xfrm>
          <a:prstGeom prst="rect">
            <a:avLst/>
          </a:prstGeom>
        </p:spPr>
        <p:txBody>
          <a:bodyPr vert="horz" lIns="92135" tIns="46067" rIns="92135" bIns="46067" rtlCol="0"/>
          <a:lstStyle>
            <a:lvl1pPr algn="r">
              <a:defRPr sz="1200"/>
            </a:lvl1pPr>
          </a:lstStyle>
          <a:p>
            <a:fld id="{0DEC21CF-CFE5-4EF1-883F-FCC1D612BD41}" type="datetimeFigureOut">
              <a:rPr lang="en-IE" smtClean="0"/>
              <a:t>06/09/2019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39838"/>
            <a:ext cx="4470400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35" tIns="46067" rIns="92135" bIns="46067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2135" tIns="46067" rIns="92135" bIns="4606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4"/>
          </a:xfrm>
          <a:prstGeom prst="rect">
            <a:avLst/>
          </a:prstGeom>
        </p:spPr>
        <p:txBody>
          <a:bodyPr vert="horz" lIns="92135" tIns="46067" rIns="92135" bIns="46067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4"/>
          </a:xfrm>
          <a:prstGeom prst="rect">
            <a:avLst/>
          </a:prstGeom>
        </p:spPr>
        <p:txBody>
          <a:bodyPr vert="horz" lIns="92135" tIns="46067" rIns="92135" bIns="46067" rtlCol="0" anchor="b"/>
          <a:lstStyle>
            <a:lvl1pPr algn="r">
              <a:defRPr sz="1200"/>
            </a:lvl1pPr>
          </a:lstStyle>
          <a:p>
            <a:fld id="{F8697DBE-3458-42DE-ABCF-36D66F18702C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66516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68000" y="2880000"/>
            <a:ext cx="5220000" cy="936000"/>
          </a:xfrm>
        </p:spPr>
        <p:txBody>
          <a:bodyPr anchor="t">
            <a:normAutofit/>
          </a:bodyPr>
          <a:lstStyle>
            <a:lvl1pPr algn="l">
              <a:lnSpc>
                <a:spcPts val="3600"/>
              </a:lnSpc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68000" y="3888000"/>
            <a:ext cx="5220000" cy="1368000"/>
          </a:xfrm>
        </p:spPr>
        <p:txBody>
          <a:bodyPr>
            <a:normAutofit/>
          </a:bodyPr>
          <a:lstStyle>
            <a:lvl1pPr marL="0" indent="0" algn="l">
              <a:lnSpc>
                <a:spcPts val="3300"/>
              </a:lnSpc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09366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just bottom foo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7438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/Section heading templa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628000" y="2880000"/>
            <a:ext cx="5347600" cy="1057000"/>
          </a:xfrm>
        </p:spPr>
        <p:txBody>
          <a:bodyPr>
            <a:normAutofit/>
          </a:bodyPr>
          <a:lstStyle>
            <a:lvl1pPr marL="0" indent="0">
              <a:lnSpc>
                <a:spcPts val="3600"/>
              </a:lnSpc>
              <a:buNone/>
              <a:defRPr sz="3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Section Divider Heading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627313" y="4021138"/>
            <a:ext cx="5348287" cy="1254125"/>
          </a:xfrm>
        </p:spPr>
        <p:txBody>
          <a:bodyPr>
            <a:normAutofit/>
          </a:bodyPr>
          <a:lstStyle>
            <a:lvl1pPr marL="0" indent="0">
              <a:lnSpc>
                <a:spcPts val="3300"/>
              </a:lnSpc>
              <a:buNone/>
              <a:defRPr sz="2400">
                <a:solidFill>
                  <a:schemeClr val="tx1"/>
                </a:solidFill>
              </a:defRPr>
            </a:lvl1pPr>
            <a:lvl2pPr marL="324000" indent="0">
              <a:buNone/>
              <a:defRPr/>
            </a:lvl2pPr>
            <a:lvl3pPr marL="648000" indent="0">
              <a:buNone/>
              <a:defRPr/>
            </a:lvl3pPr>
            <a:lvl4pPr marL="1200150" indent="0">
              <a:buNone/>
              <a:defRPr/>
            </a:lvl4pPr>
            <a:lvl5pPr marL="154305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5206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1530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3600" indent="-255600">
              <a:buFont typeface="Wingdings" pitchFamily="2" charset="2"/>
              <a:buChar char="§"/>
              <a:defRPr baseline="0"/>
            </a:lvl1pPr>
            <a:lvl2pPr marL="619200" indent="-230400">
              <a:buFont typeface="Wingdings" pitchFamily="2" charset="2"/>
              <a:buChar char="§"/>
              <a:defRPr sz="2400" baseline="0"/>
            </a:lvl2pPr>
            <a:lvl3pPr marL="860400" indent="-230400">
              <a:buClr>
                <a:schemeClr val="accent1"/>
              </a:buClr>
              <a:buSzPct val="150000"/>
              <a:buFont typeface="Wingdings" pitchFamily="2" charset="2"/>
              <a:buChar char="§"/>
              <a:defRPr/>
            </a:lvl3pPr>
            <a:lvl4pPr marL="1144800" indent="-230400">
              <a:buClr>
                <a:schemeClr val="accent1"/>
              </a:buClr>
              <a:buSzPct val="150000"/>
              <a:buFont typeface="Wingdings" pitchFamily="2" charset="2"/>
              <a:buChar char="§"/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794F4-1FEB-4B0B-9073-73A0CF3E48E2}" type="datetime1">
              <a:rPr lang="en-IE" smtClean="0"/>
              <a:t>06/09/2019</a:t>
            </a:fld>
            <a:endParaRPr lang="en-I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74406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Landscape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540000"/>
            <a:ext cx="6222667" cy="5011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980000"/>
            <a:ext cx="7380000" cy="144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041125"/>
            <a:ext cx="6221413" cy="482875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721300" y="3420000"/>
            <a:ext cx="7378700" cy="2786063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72318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nly i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540000"/>
            <a:ext cx="6222667" cy="5011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980000"/>
            <a:ext cx="7380000" cy="4320000"/>
          </a:xfrm>
        </p:spPr>
        <p:txBody>
          <a:bodyPr/>
          <a:lstStyle>
            <a:lvl1pPr marL="324000" marR="0" indent="-324000" algn="l" defTabSz="6858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850"/>
              </a:spcAft>
              <a:buClrTx/>
              <a:buSzTx/>
              <a:buFont typeface="Arial" panose="020B0604020202020204" pitchFamily="34" charset="0"/>
              <a:buChar char="»"/>
              <a:tabLst/>
              <a:defRPr/>
            </a:lvl1pPr>
            <a:lvl2pPr marL="648000" marR="0" indent="-324000" algn="l" defTabSz="6858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850"/>
              </a:spcAft>
              <a:buClrTx/>
              <a:buSzTx/>
              <a:buFont typeface="Arial" panose="020B0604020202020204" pitchFamily="34" charset="0"/>
              <a:buChar char="»"/>
              <a:tabLst/>
              <a:defRPr/>
            </a:lvl2pPr>
            <a:lvl3pPr marL="972000" marR="0" indent="-324000" algn="l" defTabSz="6858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850"/>
              </a:spcAft>
              <a:buClrTx/>
              <a:buSzTx/>
              <a:buFont typeface="Arial" panose="020B0604020202020204" pitchFamily="34" charset="0"/>
              <a:buChar char="»"/>
              <a:tabLst/>
              <a:defRPr/>
            </a:lvl3pPr>
          </a:lstStyle>
          <a:p>
            <a:pPr marL="324000" marR="0" lvl="0" indent="-324000" algn="l" defTabSz="6858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850"/>
              </a:spcAft>
              <a:buClrTx/>
              <a:buSzTx/>
              <a:buFont typeface="Arial" panose="020B0604020202020204" pitchFamily="34" charset="0"/>
              <a:buChar char="»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</a:p>
          <a:p>
            <a:pPr marL="324000" marR="0" lvl="1" indent="-324000" algn="l" defTabSz="6858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850"/>
              </a:spcAft>
              <a:buClrTx/>
              <a:buSzTx/>
              <a:buFont typeface="Arial" panose="020B0604020202020204" pitchFamily="34" charset="0"/>
              <a:buChar char="»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24000" marR="0" lvl="2" indent="-324000" algn="l" defTabSz="6858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850"/>
              </a:spcAft>
              <a:buClrTx/>
              <a:buSzTx/>
              <a:buFont typeface="Arial" panose="020B0604020202020204" pitchFamily="34" charset="0"/>
              <a:buChar char="»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324000" marR="0" lvl="3" indent="-324000" algn="l" defTabSz="6858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850"/>
              </a:spcAft>
              <a:buClrTx/>
              <a:buSzTx/>
              <a:buFont typeface="Arial" panose="020B0604020202020204" pitchFamily="34" charset="0"/>
              <a:buChar char="»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041125"/>
            <a:ext cx="6221413" cy="482875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7979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ortrai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540000"/>
            <a:ext cx="6222667" cy="5011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980000"/>
            <a:ext cx="3600000" cy="3600000"/>
          </a:xfrm>
        </p:spPr>
        <p:txBody>
          <a:bodyPr/>
          <a:lstStyle>
            <a:lvl1pPr indent="-324000"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041125"/>
            <a:ext cx="6221413" cy="482875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5040000" y="1980000"/>
            <a:ext cx="3420000" cy="3600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44548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540000"/>
            <a:ext cx="6222667" cy="5011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041125"/>
            <a:ext cx="6221413" cy="482875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720725" y="1980000"/>
            <a:ext cx="7740000" cy="4320000"/>
          </a:xfrm>
        </p:spPr>
        <p:txBody>
          <a:bodyPr/>
          <a:lstStyle/>
          <a:p>
            <a:r>
              <a:rPr lang="en-US" dirty="0"/>
              <a:t>Click icon to add chart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44431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 and text / Two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540000"/>
            <a:ext cx="6222667" cy="5011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980000"/>
            <a:ext cx="3600000" cy="3600000"/>
          </a:xfrm>
        </p:spPr>
        <p:txBody>
          <a:bodyPr/>
          <a:lstStyle>
            <a:lvl1pPr indent="-324000"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041125"/>
            <a:ext cx="6221413" cy="482875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40000" y="1980000"/>
            <a:ext cx="3420000" cy="360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9044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text boxes with subheading boxes above e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540000"/>
            <a:ext cx="6222667" cy="5011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772000"/>
            <a:ext cx="3600000" cy="345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20724" y="1979999"/>
            <a:ext cx="3599275" cy="68400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572000" y="2772000"/>
            <a:ext cx="3600000" cy="345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1979613"/>
            <a:ext cx="3600000" cy="68421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73848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540000"/>
            <a:ext cx="6222667" cy="5011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041125"/>
            <a:ext cx="6221413" cy="482875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720000" y="1980000"/>
            <a:ext cx="7740000" cy="4320000"/>
          </a:xfrm>
        </p:spPr>
        <p:txBody>
          <a:bodyPr/>
          <a:lstStyle/>
          <a:p>
            <a:r>
              <a:rPr lang="en-US" dirty="0"/>
              <a:t>Click icon to add table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94554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just bottom footer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4627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540000"/>
            <a:ext cx="6222667" cy="864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980000"/>
            <a:ext cx="7380000" cy="44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79090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8" r:id="rId9"/>
    <p:sldLayoutId id="2147483685" r:id="rId10"/>
    <p:sldLayoutId id="2147483686" r:id="rId11"/>
    <p:sldLayoutId id="2147483687" r:id="rId12"/>
    <p:sldLayoutId id="2147483689" r:id="rId13"/>
  </p:sldLayoutIdLst>
  <p:txStyles>
    <p:titleStyle>
      <a:lvl1pPr algn="l" defTabSz="685800" rtl="0" eaLnBrk="1" latinLnBrk="0" hangingPunct="1">
        <a:lnSpc>
          <a:spcPts val="28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24000" indent="-324000" algn="l" defTabSz="685800" rtl="0" eaLnBrk="1" latinLnBrk="0" hangingPunct="1">
        <a:lnSpc>
          <a:spcPts val="2400"/>
        </a:lnSpc>
        <a:spcBef>
          <a:spcPts val="0"/>
        </a:spcBef>
        <a:spcAft>
          <a:spcPts val="850"/>
        </a:spcAft>
        <a:buFont typeface="Arial" panose="020B0604020202020204" pitchFamily="34" charset="0"/>
        <a:buChar char="»"/>
        <a:defRPr sz="2000" b="0" kern="1200">
          <a:solidFill>
            <a:schemeClr val="bg2"/>
          </a:solidFill>
          <a:latin typeface="+mn-lt"/>
          <a:ea typeface="+mn-ea"/>
          <a:cs typeface="+mn-cs"/>
        </a:defRPr>
      </a:lvl1pPr>
      <a:lvl2pPr marL="648000" indent="-324000" algn="l" defTabSz="685800" rtl="0" eaLnBrk="1" latinLnBrk="0" hangingPunct="1">
        <a:lnSpc>
          <a:spcPts val="2000"/>
        </a:lnSpc>
        <a:spcBef>
          <a:spcPts val="0"/>
        </a:spcBef>
        <a:spcAft>
          <a:spcPts val="850"/>
        </a:spcAft>
        <a:buFont typeface="Arial" panose="020B0604020202020204" pitchFamily="34" charset="0"/>
        <a:buChar char="»"/>
        <a:defRPr sz="1800" b="0" kern="1200">
          <a:solidFill>
            <a:schemeClr val="bg2"/>
          </a:solidFill>
          <a:latin typeface="+mn-lt"/>
          <a:ea typeface="+mn-ea"/>
          <a:cs typeface="+mn-cs"/>
        </a:defRPr>
      </a:lvl2pPr>
      <a:lvl3pPr marL="972000" indent="-324000" algn="l" defTabSz="685800" rtl="0" eaLnBrk="1" latinLnBrk="0" hangingPunct="1">
        <a:lnSpc>
          <a:spcPts val="1800"/>
        </a:lnSpc>
        <a:spcBef>
          <a:spcPts val="0"/>
        </a:spcBef>
        <a:spcAft>
          <a:spcPts val="850"/>
        </a:spcAft>
        <a:buFont typeface="Arial" panose="020B0604020202020204" pitchFamily="34" charset="0"/>
        <a:buChar char="»"/>
        <a:defRPr sz="1600" b="0" kern="1200">
          <a:solidFill>
            <a:schemeClr val="bg2"/>
          </a:solidFill>
          <a:latin typeface="+mn-lt"/>
          <a:ea typeface="+mn-ea"/>
          <a:cs typeface="+mn-cs"/>
        </a:defRPr>
      </a:lvl3pPr>
      <a:lvl4pPr marL="1543050" indent="-342900" algn="l" defTabSz="685800" rtl="0" eaLnBrk="1" latinLnBrk="0" hangingPunct="1">
        <a:lnSpc>
          <a:spcPts val="2400"/>
        </a:lnSpc>
        <a:spcBef>
          <a:spcPts val="375"/>
        </a:spcBef>
        <a:spcAft>
          <a:spcPts val="850"/>
        </a:spcAft>
        <a:buFont typeface="Arial" panose="020B0604020202020204" pitchFamily="34" charset="0"/>
        <a:buChar char="»"/>
        <a:defRPr sz="2000" b="0" kern="1200">
          <a:solidFill>
            <a:schemeClr val="bg2"/>
          </a:solidFill>
          <a:latin typeface="+mn-lt"/>
          <a:ea typeface="+mn-ea"/>
          <a:cs typeface="+mn-cs"/>
        </a:defRPr>
      </a:lvl4pPr>
      <a:lvl5pPr marL="1885950" indent="-342900" algn="l" defTabSz="685800" rtl="0" eaLnBrk="1" latinLnBrk="0" hangingPunct="1">
        <a:lnSpc>
          <a:spcPts val="2400"/>
        </a:lnSpc>
        <a:spcBef>
          <a:spcPts val="375"/>
        </a:spcBef>
        <a:spcAft>
          <a:spcPts val="850"/>
        </a:spcAft>
        <a:buFont typeface="Arial" panose="020B0604020202020204" pitchFamily="34" charset="0"/>
        <a:buChar char="»"/>
        <a:defRPr sz="2000" b="0" kern="1200">
          <a:solidFill>
            <a:schemeClr val="bg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feetoftheshepherd.blogspot.com/2010/09/happy-people-need-jesus-too.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asbaquez.blogspot.com/2011/05/about-of-solar-energy-definition-of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IE" dirty="0"/>
              <a:t>Projects of Common Interest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IE" dirty="0"/>
              <a:t>The Celtic Interconnector Project &amp; Concept for Public Participation</a:t>
            </a:r>
          </a:p>
          <a:p>
            <a:r>
              <a:rPr lang="en-IE" dirty="0"/>
              <a:t>9 September, 2019.</a:t>
            </a:r>
          </a:p>
        </p:txBody>
      </p:sp>
    </p:spTree>
    <p:extLst>
      <p:ext uri="{BB962C8B-B14F-4D97-AF65-F5344CB8AC3E}">
        <p14:creationId xmlns:p14="http://schemas.microsoft.com/office/powerpoint/2010/main" val="1892760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Public Participation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IE" dirty="0"/>
              <a:t>Public Participation Concept (Article 9.3).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dirty="0"/>
              <a:t>Modify or Approve.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dirty="0"/>
              <a:t>At least one public consultation before submission of the application file.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dirty="0"/>
              <a:t>Summary report on public participation prior to submission of application file (Article 9.4).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dirty="0"/>
              <a:t>Due account of summary report in comprehensive decision.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E" dirty="0"/>
              <a:t>Article 9 and Annex VI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99DC3A-EFD2-4FD9-941E-C2C04AE81E9A}"/>
              </a:ext>
            </a:extLst>
          </p:cNvPr>
          <p:cNvSpPr txBox="1"/>
          <p:nvPr/>
        </p:nvSpPr>
        <p:spPr>
          <a:xfrm>
            <a:off x="6207369" y="5377012"/>
            <a:ext cx="4132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 dirty="0"/>
              <a:t> licensed under C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28DC13-B578-412E-B49A-39DF8A6003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769132" y="219099"/>
            <a:ext cx="3155059" cy="235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48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IE" dirty="0"/>
              <a:t>ABP (CA) with other bodies  identifies scope of material and level of detail.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dirty="0"/>
              <a:t>ABP (CA) with other bodies and project promoter draws up schedule for permit granting.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dirty="0"/>
              <a:t>Border crossing projects: joint schedule by competent authorities seeking to align timetables.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dirty="0"/>
              <a:t>Draft application file submitted.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dirty="0"/>
              <a:t>CA (including on behalf of other authorities) may request missing information.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dirty="0"/>
              <a:t>Application.</a:t>
            </a:r>
          </a:p>
          <a:p>
            <a:endParaRPr lang="en-I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Permit Granting Process </a:t>
            </a:r>
            <a:br>
              <a:rPr lang="en-IE" dirty="0"/>
            </a:br>
            <a:r>
              <a:rPr lang="en-IE" dirty="0"/>
              <a:t>Next Steps</a:t>
            </a:r>
            <a:endParaRPr lang="en-IE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28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9E433-8385-4538-AD47-135FE25EB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51CF6-A7E8-4522-A93F-7D8E08D91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980000"/>
            <a:ext cx="7380000" cy="4320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IE" dirty="0"/>
              <a:t>Eirgrid to publish Concept on its website.</a:t>
            </a:r>
          </a:p>
          <a:p>
            <a:pPr marL="0" indent="0">
              <a:buNone/>
            </a:pPr>
            <a:endParaRPr lang="en-IE" dirty="0"/>
          </a:p>
          <a:p>
            <a:pPr>
              <a:buFont typeface="Arial" panose="020B0604020202020204" pitchFamily="34" charset="0"/>
              <a:buChar char="•"/>
            </a:pPr>
            <a:r>
              <a:rPr lang="en-IE" dirty="0"/>
              <a:t>Contact consenting authorities.</a:t>
            </a:r>
          </a:p>
          <a:p>
            <a:pPr marL="0" indent="0">
              <a:buNone/>
            </a:pPr>
            <a:endParaRPr lang="en-IE" dirty="0"/>
          </a:p>
          <a:p>
            <a:pPr>
              <a:buFont typeface="Arial" panose="020B0604020202020204" pitchFamily="34" charset="0"/>
              <a:buChar char="•"/>
            </a:pPr>
            <a:r>
              <a:rPr lang="en-IE" dirty="0"/>
              <a:t>Scope of material and level of detail of information.</a:t>
            </a:r>
          </a:p>
          <a:p>
            <a:pPr marL="0" indent="0">
              <a:buNone/>
            </a:pPr>
            <a:endParaRPr lang="en-IE" dirty="0"/>
          </a:p>
          <a:p>
            <a:pPr>
              <a:buFont typeface="Arial" panose="020B0604020202020204" pitchFamily="34" charset="0"/>
              <a:buChar char="•"/>
            </a:pPr>
            <a:r>
              <a:rPr lang="en-IE" dirty="0"/>
              <a:t>Detailed schedule for permit granting.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2DE7DA-BA66-4B73-A644-DE60B9D5DF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IE" dirty="0"/>
              <a:t>Celtic Interconnector Project</a:t>
            </a:r>
          </a:p>
        </p:txBody>
      </p:sp>
    </p:spTree>
    <p:extLst>
      <p:ext uri="{BB962C8B-B14F-4D97-AF65-F5344CB8AC3E}">
        <p14:creationId xmlns:p14="http://schemas.microsoft.com/office/powerpoint/2010/main" val="246008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F2E92-430B-4EE2-898C-42D62AA7B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Other 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6F078-36F2-4488-B56E-F17000FBD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IE" dirty="0"/>
              <a:t>North-South Interconnector Concept: decision by Board in September, 2014.</a:t>
            </a:r>
          </a:p>
          <a:p>
            <a:pPr marL="0" indent="0">
              <a:buNone/>
            </a:pPr>
            <a:endParaRPr lang="en-IE" dirty="0"/>
          </a:p>
          <a:p>
            <a:pPr>
              <a:buFont typeface="Arial" panose="020B0604020202020204" pitchFamily="34" charset="0"/>
              <a:buChar char="•"/>
            </a:pPr>
            <a:r>
              <a:rPr lang="en-IE" dirty="0"/>
              <a:t>Celtic Interconnector:  French competent authority has  approved Concept. </a:t>
            </a:r>
          </a:p>
          <a:p>
            <a:pPr marL="0" indent="0">
              <a:buNone/>
            </a:pPr>
            <a:endParaRPr lang="en-IE" dirty="0"/>
          </a:p>
          <a:p>
            <a:pPr>
              <a:buFont typeface="Arial" panose="020B0604020202020204" pitchFamily="34" charset="0"/>
              <a:buChar char="•"/>
            </a:pPr>
            <a:r>
              <a:rPr lang="en-IE" dirty="0"/>
              <a:t>Greenlink Interconnector Project:  Concept due by indicative date of 15 October, 2019.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F71C8B-DAAD-40F7-A7C6-60C0C0ADEA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E" dirty="0"/>
              <a:t>Public Participation Concepts</a:t>
            </a:r>
          </a:p>
        </p:txBody>
      </p:sp>
    </p:spTree>
    <p:extLst>
      <p:ext uri="{BB962C8B-B14F-4D97-AF65-F5344CB8AC3E}">
        <p14:creationId xmlns:p14="http://schemas.microsoft.com/office/powerpoint/2010/main" val="104248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155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Talk Contents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IE" dirty="0"/>
              <a:t>Purpose of PCI Regulation.</a:t>
            </a:r>
          </a:p>
          <a:p>
            <a:pPr marL="0" indent="0">
              <a:buNone/>
            </a:pPr>
            <a:endParaRPr lang="en-IE" dirty="0"/>
          </a:p>
          <a:p>
            <a:pPr>
              <a:buFont typeface="Arial" panose="020B0604020202020204" pitchFamily="34" charset="0"/>
              <a:buChar char="•"/>
            </a:pPr>
            <a:r>
              <a:rPr lang="en-IE" dirty="0"/>
              <a:t>Role of Competent Authority. </a:t>
            </a:r>
          </a:p>
          <a:p>
            <a:pPr marL="0" indent="0">
              <a:buNone/>
            </a:pPr>
            <a:endParaRPr lang="en-IE" dirty="0"/>
          </a:p>
          <a:p>
            <a:pPr>
              <a:buFont typeface="Arial" panose="020B0604020202020204" pitchFamily="34" charset="0"/>
              <a:buChar char="•"/>
            </a:pPr>
            <a:r>
              <a:rPr lang="en-IE" dirty="0"/>
              <a:t>Public Participation Concept.</a:t>
            </a:r>
          </a:p>
          <a:p>
            <a:pPr marL="0" indent="0">
              <a:buNone/>
            </a:pPr>
            <a:endParaRPr lang="en-IE" dirty="0"/>
          </a:p>
          <a:p>
            <a:pPr>
              <a:buFont typeface="Arial" panose="020B0604020202020204" pitchFamily="34" charset="0"/>
              <a:buChar char="•"/>
            </a:pPr>
            <a:r>
              <a:rPr lang="en-IE" dirty="0"/>
              <a:t>Next Steps.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E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208173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16832"/>
            <a:ext cx="8435280" cy="409026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IE" dirty="0"/>
              <a:t>Modernise and expand energy infrastructure.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dirty="0"/>
              <a:t>Streamlined planning and permit granting processes.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dirty="0"/>
              <a:t>Union List.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dirty="0"/>
              <a:t>Financial benefits for projects on Union List.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dirty="0"/>
              <a:t> Competent Authority designated in each state.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dirty="0"/>
              <a:t>One stop shop approach to process.</a:t>
            </a:r>
          </a:p>
          <a:p>
            <a:endParaRPr lang="en-I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498178"/>
          </a:xfrm>
        </p:spPr>
        <p:txBody>
          <a:bodyPr>
            <a:normAutofit/>
          </a:bodyPr>
          <a:lstStyle/>
          <a:p>
            <a:pPr algn="ctr"/>
            <a:r>
              <a:rPr lang="en-IE" dirty="0"/>
              <a:t>PCI  Regulation 347/2013</a:t>
            </a:r>
            <a:br>
              <a:rPr lang="en-IE" dirty="0"/>
            </a:br>
            <a:br>
              <a:rPr lang="en-IE" dirty="0"/>
            </a:br>
            <a:r>
              <a:rPr lang="en-IE" dirty="0"/>
              <a:t>Purpose of Regulation</a:t>
            </a:r>
          </a:p>
        </p:txBody>
      </p:sp>
      <p:pic>
        <p:nvPicPr>
          <p:cNvPr id="1026" name="Picture 2" descr="C:\Users\dcollins\AppData\Local\Microsoft\Windows\Temporary Internet Files\Content.IE5\DGV45XLH\MC90044039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340768"/>
            <a:ext cx="1474480" cy="147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19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Projects of Common Interest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IE" dirty="0"/>
              <a:t>Energy project.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dirty="0"/>
              <a:t>Trans-boundary dimension.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dirty="0"/>
              <a:t>On Union list.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E" dirty="0"/>
              <a:t>What is a project 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22B84E-2F50-48AA-A9B2-6E84B67FE2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60250" y="1826427"/>
            <a:ext cx="3683000" cy="320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28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“Irish” PCIs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5589888"/>
              </p:ext>
            </p:extLst>
          </p:nvPr>
        </p:nvGraphicFramePr>
        <p:xfrm>
          <a:off x="759776" y="2354577"/>
          <a:ext cx="7332665" cy="2907256"/>
        </p:xfrm>
        <a:graphic>
          <a:graphicData uri="http://schemas.openxmlformats.org/drawingml/2006/table">
            <a:tbl>
              <a:tblPr/>
              <a:tblGrid>
                <a:gridCol w="1016337">
                  <a:extLst>
                    <a:ext uri="{9D8B030D-6E8A-4147-A177-3AD203B41FA5}">
                      <a16:colId xmlns:a16="http://schemas.microsoft.com/office/drawing/2014/main" val="3652820740"/>
                    </a:ext>
                  </a:extLst>
                </a:gridCol>
                <a:gridCol w="2849730">
                  <a:extLst>
                    <a:ext uri="{9D8B030D-6E8A-4147-A177-3AD203B41FA5}">
                      <a16:colId xmlns:a16="http://schemas.microsoft.com/office/drawing/2014/main" val="679227422"/>
                    </a:ext>
                  </a:extLst>
                </a:gridCol>
                <a:gridCol w="3466598">
                  <a:extLst>
                    <a:ext uri="{9D8B030D-6E8A-4147-A177-3AD203B41FA5}">
                      <a16:colId xmlns:a16="http://schemas.microsoft.com/office/drawing/2014/main" val="75043838"/>
                    </a:ext>
                  </a:extLst>
                </a:gridCol>
              </a:tblGrid>
              <a:tr h="607834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PCI No.</a:t>
                      </a:r>
                      <a:endParaRPr lang="en-I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Project Promoter</a:t>
                      </a:r>
                      <a:endParaRPr lang="en-I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Project</a:t>
                      </a:r>
                      <a:endParaRPr lang="en-I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308076"/>
                  </a:ext>
                </a:extLst>
              </a:tr>
              <a:tr h="541040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1.6</a:t>
                      </a:r>
                      <a:endParaRPr lang="en-I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Eirgrid</a:t>
                      </a:r>
                      <a:endParaRPr lang="en-I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Celtic-Interconnector</a:t>
                      </a:r>
                      <a:endParaRPr lang="en-I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008650"/>
                  </a:ext>
                </a:extLst>
              </a:tr>
              <a:tr h="317277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1.9.1</a:t>
                      </a:r>
                      <a:endParaRPr lang="en-I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Element Power</a:t>
                      </a:r>
                      <a:endParaRPr lang="en-I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Greenlink (Ireland-Wales Interconnector)</a:t>
                      </a:r>
                      <a:endParaRPr lang="en-I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69906"/>
                  </a:ext>
                </a:extLst>
              </a:tr>
              <a:tr h="317277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2.13.1</a:t>
                      </a:r>
                      <a:endParaRPr lang="en-I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Eirgrid</a:t>
                      </a:r>
                      <a:endParaRPr lang="en-I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North-South Interconnector</a:t>
                      </a:r>
                      <a:endParaRPr lang="en-I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133365"/>
                  </a:ext>
                </a:extLst>
              </a:tr>
              <a:tr h="317277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2.13.2</a:t>
                      </a:r>
                      <a:endParaRPr lang="en-I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Eirgrid</a:t>
                      </a:r>
                      <a:endParaRPr lang="en-I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Renewal Integration Development Project</a:t>
                      </a:r>
                      <a:endParaRPr lang="en-I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1186638"/>
                  </a:ext>
                </a:extLst>
              </a:tr>
              <a:tr h="317277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5.1.1</a:t>
                      </a:r>
                      <a:endParaRPr lang="en-I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Gaslink</a:t>
                      </a:r>
                      <a:endParaRPr lang="en-I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Physical Reverse Flow, Moffat, Scotland</a:t>
                      </a:r>
                      <a:endParaRPr lang="en-I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869248"/>
                  </a:ext>
                </a:extLst>
              </a:tr>
              <a:tr h="489274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5.3</a:t>
                      </a:r>
                      <a:endParaRPr lang="en-I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Shannon LNG</a:t>
                      </a:r>
                      <a:endParaRPr lang="en-I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Ballylongford LNG</a:t>
                      </a:r>
                      <a:endParaRPr lang="en-I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491399"/>
                  </a:ext>
                </a:extLst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E" dirty="0"/>
              <a:t>Third Union List: November 2017 </a:t>
            </a:r>
          </a:p>
        </p:txBody>
      </p:sp>
    </p:spTree>
    <p:extLst>
      <p:ext uri="{BB962C8B-B14F-4D97-AF65-F5344CB8AC3E}">
        <p14:creationId xmlns:p14="http://schemas.microsoft.com/office/powerpoint/2010/main" val="3707123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Role of Competent Authority (CA)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IE" dirty="0"/>
              <a:t>Establishes detailed scheme for permit granting process.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dirty="0"/>
              <a:t>Monitors compliance.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dirty="0"/>
              <a:t>Resets individual time limits.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dirty="0"/>
              <a:t>Modifies or approves PPC.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dirty="0"/>
              <a:t>Annual report on PCI implementation.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dirty="0"/>
              <a:t>Liaises with competent authorities in other states.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dirty="0"/>
              <a:t>Publishes/updates Manual.</a:t>
            </a:r>
          </a:p>
          <a:p>
            <a:pPr>
              <a:buFont typeface="Arial" panose="020B0604020202020204" pitchFamily="34" charset="0"/>
              <a:buChar char="•"/>
            </a:pPr>
            <a:endParaRPr lang="en-IE" dirty="0"/>
          </a:p>
          <a:p>
            <a:pPr>
              <a:buFont typeface="Arial" panose="020B0604020202020204" pitchFamily="34" charset="0"/>
              <a:buChar char="•"/>
            </a:pPr>
            <a:endParaRPr lang="en-IE" dirty="0"/>
          </a:p>
          <a:p>
            <a:pPr>
              <a:buFont typeface="Arial" panose="020B0604020202020204" pitchFamily="34" charset="0"/>
              <a:buChar char="•"/>
            </a:pP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E" dirty="0"/>
              <a:t>Collaborative Scheme</a:t>
            </a:r>
          </a:p>
        </p:txBody>
      </p:sp>
    </p:spTree>
    <p:extLst>
      <p:ext uri="{BB962C8B-B14F-4D97-AF65-F5344CB8AC3E}">
        <p14:creationId xmlns:p14="http://schemas.microsoft.com/office/powerpoint/2010/main" val="17914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/>
              <a:t>ABP &amp; PCI Role</a:t>
            </a:r>
            <a:br>
              <a:rPr lang="en-IE" dirty="0"/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IE" dirty="0"/>
              <a:t>ABP designated as Competent Authority in December,  2013.</a:t>
            </a:r>
          </a:p>
          <a:p>
            <a:pPr>
              <a:buFont typeface="Arial" panose="020B0604020202020204" pitchFamily="34" charset="0"/>
              <a:buChar char="•"/>
            </a:pPr>
            <a:endParaRPr lang="en-IE" dirty="0"/>
          </a:p>
          <a:p>
            <a:pPr>
              <a:buFont typeface="Arial" panose="020B0604020202020204" pitchFamily="34" charset="0"/>
              <a:buChar char="•"/>
            </a:pPr>
            <a:r>
              <a:rPr lang="en-IE" dirty="0"/>
              <a:t>Published  Manual of Procedures: last update July, 2019.</a:t>
            </a:r>
          </a:p>
          <a:p>
            <a:pPr>
              <a:buFont typeface="Arial" panose="020B0604020202020204" pitchFamily="34" charset="0"/>
              <a:buChar char="•"/>
            </a:pPr>
            <a:endParaRPr lang="en-IE" dirty="0"/>
          </a:p>
          <a:p>
            <a:pPr>
              <a:buFont typeface="Arial" panose="020B0604020202020204" pitchFamily="34" charset="0"/>
              <a:buChar char="•"/>
            </a:pPr>
            <a:r>
              <a:rPr lang="en-IE" dirty="0"/>
              <a:t>ABP (CA) does not look at merits or otherwise of projects.</a:t>
            </a:r>
          </a:p>
          <a:p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IE" dirty="0"/>
              <a:t>An Bord Pleanála (Competent Authority)</a:t>
            </a:r>
          </a:p>
        </p:txBody>
      </p:sp>
    </p:spTree>
    <p:extLst>
      <p:ext uri="{BB962C8B-B14F-4D97-AF65-F5344CB8AC3E}">
        <p14:creationId xmlns:p14="http://schemas.microsoft.com/office/powerpoint/2010/main" val="360704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Process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IE" dirty="0"/>
              <a:t>Notification Stage: Project Maturity: </a:t>
            </a:r>
            <a:r>
              <a:rPr lang="en-IE" dirty="0">
                <a:solidFill>
                  <a:schemeClr val="bg1"/>
                </a:solidFill>
              </a:rPr>
              <a:t>3 months.</a:t>
            </a:r>
          </a:p>
          <a:p>
            <a:pPr>
              <a:buFont typeface="Arial" panose="020B0604020202020204" pitchFamily="34" charset="0"/>
              <a:buChar char="•"/>
            </a:pPr>
            <a:endParaRPr lang="en-IE" dirty="0"/>
          </a:p>
          <a:p>
            <a:pPr>
              <a:buFont typeface="Arial" panose="020B0604020202020204" pitchFamily="34" charset="0"/>
              <a:buChar char="•"/>
            </a:pPr>
            <a:r>
              <a:rPr lang="en-IE" dirty="0"/>
              <a:t>Pre-Application Procedure: </a:t>
            </a:r>
            <a:r>
              <a:rPr lang="en-IE" dirty="0">
                <a:solidFill>
                  <a:schemeClr val="bg1"/>
                </a:solidFill>
              </a:rPr>
              <a:t>2 years</a:t>
            </a:r>
            <a:r>
              <a:rPr lang="en-IE" dirty="0"/>
              <a:t>: </a:t>
            </a:r>
            <a:r>
              <a:rPr lang="en-IE" dirty="0">
                <a:solidFill>
                  <a:srgbClr val="00B0F0"/>
                </a:solidFill>
              </a:rPr>
              <a:t>Concept for Public Participation</a:t>
            </a:r>
            <a:r>
              <a:rPr lang="en-IE" dirty="0"/>
              <a:t>. Scope and detail of information about applications. Detailed schedule of permit granting process.</a:t>
            </a:r>
          </a:p>
          <a:p>
            <a:pPr>
              <a:buFont typeface="Arial" panose="020B0604020202020204" pitchFamily="34" charset="0"/>
              <a:buChar char="•"/>
            </a:pPr>
            <a:endParaRPr lang="en-IE" dirty="0"/>
          </a:p>
          <a:p>
            <a:pPr>
              <a:buFont typeface="Arial" panose="020B0604020202020204" pitchFamily="34" charset="0"/>
              <a:buChar char="•"/>
            </a:pPr>
            <a:r>
              <a:rPr lang="en-IE" dirty="0"/>
              <a:t>Statutory Permit Granting Procedure: </a:t>
            </a:r>
            <a:r>
              <a:rPr lang="en-IE" dirty="0">
                <a:solidFill>
                  <a:schemeClr val="bg1"/>
                </a:solidFill>
              </a:rPr>
              <a:t>1½ years. </a:t>
            </a:r>
          </a:p>
          <a:p>
            <a:pPr marL="0" indent="0">
              <a:buNone/>
            </a:pPr>
            <a:endParaRPr lang="en-IE" dirty="0"/>
          </a:p>
          <a:p>
            <a:pPr>
              <a:buFont typeface="Arial" panose="020B0604020202020204" pitchFamily="34" charset="0"/>
              <a:buChar char="•"/>
            </a:pPr>
            <a:r>
              <a:rPr lang="en-IE" dirty="0"/>
              <a:t>Possible time extension: </a:t>
            </a:r>
            <a:r>
              <a:rPr lang="en-IE" dirty="0">
                <a:solidFill>
                  <a:schemeClr val="bg1"/>
                </a:solidFill>
              </a:rPr>
              <a:t>9 months.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IE" dirty="0"/>
              <a:t>Stages in PCI Permit Granting Process</a:t>
            </a:r>
          </a:p>
        </p:txBody>
      </p:sp>
    </p:spTree>
    <p:extLst>
      <p:ext uri="{BB962C8B-B14F-4D97-AF65-F5344CB8AC3E}">
        <p14:creationId xmlns:p14="http://schemas.microsoft.com/office/powerpoint/2010/main" val="379175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Project Maturity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962747"/>
            <a:ext cx="7380000" cy="43200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IE" dirty="0"/>
              <a:t>Eirgrid notified PCI Unit  notified us of project on 24/12/18.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dirty="0"/>
              <a:t>PCI Unit contacted consenting authorities.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dirty="0"/>
              <a:t>No authority considered it premature.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dirty="0"/>
              <a:t>Project admitted to PCI Process on 21 March 2019.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dirty="0"/>
              <a:t>“Irish” date is serves as start date.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dirty="0"/>
              <a:t>Eirgrid informed re Concept timeline.</a:t>
            </a:r>
          </a:p>
          <a:p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E" dirty="0"/>
              <a:t>Article 10</a:t>
            </a:r>
          </a:p>
        </p:txBody>
      </p:sp>
    </p:spTree>
    <p:extLst>
      <p:ext uri="{BB962C8B-B14F-4D97-AF65-F5344CB8AC3E}">
        <p14:creationId xmlns:p14="http://schemas.microsoft.com/office/powerpoint/2010/main" val="352722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BP_MasterTheme_2015">
  <a:themeElements>
    <a:clrScheme name="ABP_MasterColours_Oct15">
      <a:dk1>
        <a:sysClr val="windowText" lastClr="000000"/>
      </a:dk1>
      <a:lt1>
        <a:sysClr val="window" lastClr="FFFFFF"/>
      </a:lt1>
      <a:dk2>
        <a:srgbClr val="4B4B4B"/>
      </a:dk2>
      <a:lt2>
        <a:srgbClr val="C09B57"/>
      </a:lt2>
      <a:accent1>
        <a:srgbClr val="7A5C79"/>
      </a:accent1>
      <a:accent2>
        <a:srgbClr val="59C3E7"/>
      </a:accent2>
      <a:accent3>
        <a:srgbClr val="A8B240"/>
      </a:accent3>
      <a:accent4>
        <a:srgbClr val="EB5A4E"/>
      </a:accent4>
      <a:accent5>
        <a:srgbClr val="007588"/>
      </a:accent5>
      <a:accent6>
        <a:srgbClr val="909B24"/>
      </a:accent6>
      <a:hlink>
        <a:srgbClr val="385888"/>
      </a:hlink>
      <a:folHlink>
        <a:srgbClr val="A8629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 [Read-Only]" id="{348F7D47-16E6-4EE0-90D0-E64B2A194762}" vid="{18027414-D39B-4F06-9F6A-9C5E1A1975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604</TotalTime>
  <Words>561</Words>
  <Application>Microsoft Office PowerPoint</Application>
  <PresentationFormat>On-screen Show (4:3)</PresentationFormat>
  <Paragraphs>112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ABP_MasterTheme_2015</vt:lpstr>
      <vt:lpstr>Projects of Common Interest</vt:lpstr>
      <vt:lpstr>Talk Contents</vt:lpstr>
      <vt:lpstr>PCI  Regulation 347/2013  Purpose of Regulation</vt:lpstr>
      <vt:lpstr>Projects of Common Interest</vt:lpstr>
      <vt:lpstr>“Irish” PCIs</vt:lpstr>
      <vt:lpstr>Role of Competent Authority (CA)</vt:lpstr>
      <vt:lpstr>ABP &amp; PCI Role </vt:lpstr>
      <vt:lpstr>Process Overview</vt:lpstr>
      <vt:lpstr>Project Maturity </vt:lpstr>
      <vt:lpstr>Public Participation </vt:lpstr>
      <vt:lpstr>Permit Granting Process  Next Steps</vt:lpstr>
      <vt:lpstr>Next Steps</vt:lpstr>
      <vt:lpstr>Other Concepts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Siobhan Gavin</dc:creator>
  <cp:lastModifiedBy>Diarmuid Collins</cp:lastModifiedBy>
  <cp:revision>77</cp:revision>
  <cp:lastPrinted>2019-09-06T11:25:10Z</cp:lastPrinted>
  <dcterms:created xsi:type="dcterms:W3CDTF">2017-02-13T15:40:20Z</dcterms:created>
  <dcterms:modified xsi:type="dcterms:W3CDTF">2019-09-06T11:33:22Z</dcterms:modified>
</cp:coreProperties>
</file>